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34112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0" y="66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14762-3D53-4AE8-AFA5-99B372F91E49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24013" y="125730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1AFCE-B343-4EA9-8909-A1C0124AD2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870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24013" y="1257300"/>
            <a:ext cx="4524375" cy="3394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1AFCE-B343-4EA9-8909-A1C0124AD29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653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357902" y="1715899"/>
            <a:ext cx="7061758" cy="732424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321" y="782321"/>
            <a:ext cx="9026912" cy="4582161"/>
          </a:xfrm>
        </p:spPr>
        <p:txBody>
          <a:bodyPr anchor="b">
            <a:normAutofit/>
          </a:bodyPr>
          <a:lstStyle>
            <a:lvl1pPr algn="l">
              <a:defRPr sz="6453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2320" y="5637673"/>
            <a:ext cx="7266233" cy="2806417"/>
          </a:xfrm>
        </p:spPr>
        <p:txBody>
          <a:bodyPr anchor="t">
            <a:normAutofit/>
          </a:bodyPr>
          <a:lstStyle>
            <a:lvl1pPr marL="0" indent="0" algn="l">
              <a:buNone/>
              <a:defRPr sz="2933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41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1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82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52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2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94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64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D4F21-7A4B-420B-9BB9-6A12E894A852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7202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321" y="782320"/>
            <a:ext cx="9613805" cy="55259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C54-30F5-4863-A38E-8066F7349FAE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20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2905759"/>
            <a:ext cx="9390286" cy="3402472"/>
          </a:xfrm>
        </p:spPr>
        <p:txBody>
          <a:bodyPr anchor="b">
            <a:normAutofit/>
          </a:bodyPr>
          <a:lstStyle>
            <a:lvl1pPr algn="l">
              <a:defRPr sz="4693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6581423"/>
            <a:ext cx="9390285" cy="2247618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29B1-5027-47A9-B22F-BEC33C967F73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96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82321" y="782321"/>
            <a:ext cx="5793285" cy="552591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838131" y="782320"/>
            <a:ext cx="5790749" cy="551349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0E75-7B3F-43DB-B91F-A65C824EF175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805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2" y="782320"/>
            <a:ext cx="5451403" cy="894080"/>
          </a:xfrm>
        </p:spPr>
        <p:txBody>
          <a:bodyPr anchor="b">
            <a:noAutofit/>
          </a:bodyPr>
          <a:lstStyle>
            <a:lvl1pPr marL="0" indent="0">
              <a:buNone/>
              <a:defRPr sz="3520" b="0" cap="all">
                <a:solidFill>
                  <a:schemeClr val="tx1"/>
                </a:solidFill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319" y="1676401"/>
            <a:ext cx="5786685" cy="463183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0691" y="831216"/>
            <a:ext cx="5520608" cy="845184"/>
          </a:xfrm>
        </p:spPr>
        <p:txBody>
          <a:bodyPr anchor="b">
            <a:noAutofit/>
          </a:bodyPr>
          <a:lstStyle>
            <a:lvl1pPr marL="0" indent="0">
              <a:buNone/>
              <a:defRPr sz="3520" b="0" cap="all">
                <a:solidFill>
                  <a:schemeClr val="tx1"/>
                </a:solidFill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8132" y="1676400"/>
            <a:ext cx="5803167" cy="46194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90F4-5BD4-4663-893D-6DD796995EB5}" type="datetime1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383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58FA4-6E82-4803-863A-C3B894FCAE9F}" type="datetime1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4408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1DF3-33BB-4773-AE07-07FFF79B79DE}" type="datetime1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543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7378" y="782320"/>
            <a:ext cx="4693920" cy="2235200"/>
          </a:xfrm>
        </p:spPr>
        <p:txBody>
          <a:bodyPr anchor="b">
            <a:normAutofit/>
          </a:bodyPr>
          <a:lstStyle>
            <a:lvl1pPr algn="l">
              <a:defRPr sz="293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319" y="782320"/>
            <a:ext cx="6510174" cy="804672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47378" y="3241043"/>
            <a:ext cx="4693920" cy="3067192"/>
          </a:xfrm>
        </p:spPr>
        <p:txBody>
          <a:bodyPr anchor="t">
            <a:normAutofit/>
          </a:bodyPr>
          <a:lstStyle>
            <a:lvl1pPr marL="0" indent="0">
              <a:buNone/>
              <a:defRPr sz="2347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5226-F5E4-463B-82C7-325274D08B42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0593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3840" y="2123440"/>
            <a:ext cx="5226112" cy="1676400"/>
          </a:xfrm>
        </p:spPr>
        <p:txBody>
          <a:bodyPr anchor="b">
            <a:normAutofit/>
          </a:bodyPr>
          <a:lstStyle>
            <a:lvl1pPr algn="l">
              <a:defRPr sz="352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117600" y="1341120"/>
            <a:ext cx="4812095" cy="7040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94174" y="4023360"/>
            <a:ext cx="5227527" cy="3054773"/>
          </a:xfrm>
        </p:spPr>
        <p:txBody>
          <a:bodyPr anchor="t">
            <a:normAutofit/>
          </a:bodyPr>
          <a:lstStyle>
            <a:lvl1pPr marL="0" indent="0">
              <a:buNone/>
              <a:defRPr sz="2640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6EFD-8EDF-430C-924D-6993671DD605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82320" y="9052561"/>
            <a:ext cx="8523862" cy="535517"/>
          </a:xfrm>
        </p:spPr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0727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82320" y="782320"/>
            <a:ext cx="11846560" cy="458216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117603" y="5637672"/>
            <a:ext cx="10679287" cy="6705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347"/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2601-08F4-4DC3-B54F-7AB5EA4AC2C5}" type="datetime1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782320"/>
            <a:ext cx="11846560" cy="4246880"/>
          </a:xfrm>
        </p:spPr>
        <p:txBody>
          <a:bodyPr anchor="ctr">
            <a:normAutofit/>
          </a:bodyPr>
          <a:lstStyle>
            <a:lvl1pPr algn="l">
              <a:defRPr sz="4107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6035040"/>
            <a:ext cx="9362543" cy="279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2657-8463-4DB7-B0CA-6078FFE6A7AA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9855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882" y="782320"/>
            <a:ext cx="10061021" cy="4246880"/>
          </a:xfrm>
        </p:spPr>
        <p:txBody>
          <a:bodyPr anchor="ctr">
            <a:normAutofit/>
          </a:bodyPr>
          <a:lstStyle>
            <a:lvl1pPr algn="l">
              <a:defRPr sz="4107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64641" y="5029200"/>
            <a:ext cx="9390285" cy="70781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6308236"/>
            <a:ext cx="9360796" cy="2520804"/>
          </a:xfrm>
        </p:spPr>
        <p:txBody>
          <a:bodyPr anchor="ctr">
            <a:normAutofit/>
          </a:bodyPr>
          <a:lstStyle>
            <a:lvl1pPr marL="0" indent="0" algn="l">
              <a:buNone/>
              <a:defRPr sz="2933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2C3-554B-4814-B944-AB0A55AAAC30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335281" y="1042249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761" y="4060615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 algn="r"/>
            <a:r>
              <a:rPr lang="en-US" sz="1173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6006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5029200"/>
            <a:ext cx="9360796" cy="2489520"/>
          </a:xfrm>
        </p:spPr>
        <p:txBody>
          <a:bodyPr anchor="b">
            <a:normAutofit/>
          </a:bodyPr>
          <a:lstStyle>
            <a:lvl1pPr algn="l">
              <a:defRPr sz="4107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7528371"/>
            <a:ext cx="9362543" cy="1300668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E9C3-4B81-4722-A431-D483AE55BCED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6048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883" y="782320"/>
            <a:ext cx="10061019" cy="4246880"/>
          </a:xfrm>
        </p:spPr>
        <p:txBody>
          <a:bodyPr anchor="ctr">
            <a:normAutofit/>
          </a:bodyPr>
          <a:lstStyle>
            <a:lvl1pPr algn="l">
              <a:defRPr sz="4107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82321" y="5699760"/>
            <a:ext cx="9360796" cy="153980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933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7264400"/>
            <a:ext cx="9360795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AB89-D379-41D9-9E6C-116847101A0A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335281" y="1042249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761" y="4060615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 algn="r"/>
            <a:r>
              <a:rPr lang="en-US" sz="1173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7789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782320"/>
            <a:ext cx="11037632" cy="4246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107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82321" y="5761850"/>
            <a:ext cx="9360796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933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6991212"/>
            <a:ext cx="9360795" cy="1837829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E54C-F102-44E5-B0D3-B06B579EC3D2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679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 algn="l">
              <a:defRPr sz="41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321" y="782321"/>
            <a:ext cx="9613805" cy="5525916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8CDD-2D5A-4419-8C4B-46B990BD3B00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5852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30729" y="782320"/>
            <a:ext cx="2998151" cy="6482080"/>
          </a:xfrm>
        </p:spPr>
        <p:txBody>
          <a:bodyPr vert="eaVert">
            <a:normAutofit/>
          </a:bodyPr>
          <a:lstStyle>
            <a:lvl1pPr>
              <a:defRPr sz="41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320" y="782320"/>
            <a:ext cx="8580018" cy="804672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8D62-E943-45A8-9C51-29B75AB95E29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4749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783657" y="5712179"/>
            <a:ext cx="3623335" cy="389918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782321"/>
            <a:ext cx="9613805" cy="55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7693" y="9052565"/>
            <a:ext cx="1760679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6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CC9B05A-19EA-44B8-A119-F4A07A110DB6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2320" y="9052561"/>
            <a:ext cx="8523862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6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9525">
              <a:spcBef>
                <a:spcPts val="38"/>
              </a:spcBef>
            </a:pPr>
            <a:endParaRPr lang="en-IN" spc="-4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2492" y="8181768"/>
            <a:ext cx="1256797" cy="9825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10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9525">
              <a:spcBef>
                <a:spcPts val="38"/>
              </a:spcBef>
            </a:pPr>
            <a:r>
              <a:rPr lang="en-IN" spc="-4" smtClean="0"/>
              <a:t>Page</a:t>
            </a:r>
            <a:r>
              <a:rPr lang="en-IN" spc="-30" smtClean="0"/>
              <a:t> </a:t>
            </a:r>
            <a:fld id="{81D60167-4931-47E6-BA6A-407CBD079E47}" type="slidenum">
              <a:rPr smtClean="0"/>
              <a:pPr marL="9525">
                <a:spcBef>
                  <a:spcPts val="38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824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hf hdr="0" ftr="0" dt="0"/>
  <p:txStyles>
    <p:titleStyle>
      <a:lvl1pPr algn="l" defTabSz="670575" rtl="0" eaLnBrk="1" latinLnBrk="0" hangingPunct="1">
        <a:spcBef>
          <a:spcPct val="0"/>
        </a:spcBef>
        <a:buNone/>
        <a:defRPr sz="4693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9110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93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089685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6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760260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47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263191" indent="-251466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933767" indent="-251466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688164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358739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029314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5699890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3455" y="1509522"/>
            <a:ext cx="4517708" cy="613559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164908" marR="1177766" algn="ctr">
              <a:lnSpc>
                <a:spcPts val="1229"/>
              </a:lnSpc>
              <a:spcBef>
                <a:spcPts val="143"/>
              </a:spcBef>
            </a:pPr>
            <a:r>
              <a:rPr sz="1050" b="1" spc="71" dirty="0">
                <a:latin typeface="Cambria"/>
                <a:cs typeface="Cambria"/>
              </a:rPr>
              <a:t>Computer</a:t>
            </a:r>
            <a:r>
              <a:rPr sz="1050" b="1" spc="113" dirty="0">
                <a:latin typeface="Cambria"/>
                <a:cs typeface="Cambria"/>
              </a:rPr>
              <a:t> </a:t>
            </a:r>
            <a:r>
              <a:rPr sz="1050" b="1" spc="94" dirty="0">
                <a:latin typeface="Cambria"/>
                <a:cs typeface="Cambria"/>
              </a:rPr>
              <a:t>System</a:t>
            </a:r>
            <a:r>
              <a:rPr sz="1050" b="1" spc="113" dirty="0">
                <a:latin typeface="Cambria"/>
                <a:cs typeface="Cambria"/>
              </a:rPr>
              <a:t> </a:t>
            </a:r>
            <a:r>
              <a:rPr sz="1050" b="1" spc="64" dirty="0">
                <a:latin typeface="Cambria"/>
                <a:cs typeface="Cambria"/>
              </a:rPr>
              <a:t>Architecture </a:t>
            </a:r>
            <a:r>
              <a:rPr sz="1050" b="1" spc="-217" dirty="0">
                <a:latin typeface="Cambria"/>
                <a:cs typeface="Cambria"/>
              </a:rPr>
              <a:t> </a:t>
            </a:r>
            <a:r>
              <a:rPr sz="1050" b="1" spc="86" dirty="0">
                <a:latin typeface="Cambria"/>
                <a:cs typeface="Cambria"/>
              </a:rPr>
              <a:t>COMP201TH</a:t>
            </a:r>
            <a:endParaRPr sz="1050">
              <a:latin typeface="Cambria"/>
              <a:cs typeface="Cambria"/>
            </a:endParaRPr>
          </a:p>
          <a:p>
            <a:pPr marR="10953" algn="ctr">
              <a:lnSpc>
                <a:spcPts val="1200"/>
              </a:lnSpc>
            </a:pPr>
            <a:r>
              <a:rPr sz="1050" b="1" spc="60" dirty="0">
                <a:latin typeface="Cambria"/>
                <a:cs typeface="Cambria"/>
              </a:rPr>
              <a:t>Lecture-3</a:t>
            </a:r>
            <a:endParaRPr sz="1050">
              <a:latin typeface="Cambria"/>
              <a:cs typeface="Cambria"/>
            </a:endParaRPr>
          </a:p>
          <a:p>
            <a:pPr marR="10001" algn="ctr">
              <a:spcBef>
                <a:spcPts val="153"/>
              </a:spcBef>
            </a:pPr>
            <a:r>
              <a:rPr sz="1050" b="1" spc="64" dirty="0">
                <a:latin typeface="Cambria"/>
                <a:cs typeface="Cambria"/>
              </a:rPr>
              <a:t>Map</a:t>
            </a:r>
            <a:r>
              <a:rPr sz="1050" b="1" spc="116" dirty="0">
                <a:latin typeface="Cambria"/>
                <a:cs typeface="Cambria"/>
              </a:rPr>
              <a:t> </a:t>
            </a:r>
            <a:r>
              <a:rPr sz="1050" b="1" spc="68" dirty="0">
                <a:latin typeface="Cambria"/>
                <a:cs typeface="Cambria"/>
              </a:rPr>
              <a:t>Simplification</a:t>
            </a:r>
            <a:r>
              <a:rPr sz="1050" b="1" spc="109" dirty="0">
                <a:latin typeface="Cambria"/>
                <a:cs typeface="Cambria"/>
              </a:rPr>
              <a:t> </a:t>
            </a:r>
            <a:r>
              <a:rPr sz="1050" b="1" spc="19" dirty="0">
                <a:latin typeface="Cambria"/>
                <a:cs typeface="Cambria"/>
              </a:rPr>
              <a:t>(K-Map)</a:t>
            </a:r>
            <a:endParaRPr sz="1050">
              <a:latin typeface="Cambria"/>
              <a:cs typeface="Cambria"/>
            </a:endParaRPr>
          </a:p>
          <a:p>
            <a:pPr marR="11430" algn="ctr">
              <a:spcBef>
                <a:spcPts val="161"/>
              </a:spcBef>
            </a:pPr>
            <a:r>
              <a:rPr sz="1050" b="1" spc="41" dirty="0">
                <a:latin typeface="Cambria"/>
                <a:cs typeface="Cambria"/>
              </a:rPr>
              <a:t>Part-I</a:t>
            </a:r>
            <a:endParaRPr sz="1050">
              <a:latin typeface="Cambria"/>
              <a:cs typeface="Cambria"/>
            </a:endParaRPr>
          </a:p>
          <a:p>
            <a:pPr marR="11906" algn="ctr">
              <a:spcBef>
                <a:spcPts val="153"/>
              </a:spcBef>
            </a:pPr>
            <a:r>
              <a:rPr sz="1050" b="1" spc="56" dirty="0">
                <a:latin typeface="Cambria"/>
                <a:cs typeface="Cambria"/>
              </a:rPr>
              <a:t>(Canonical</a:t>
            </a:r>
            <a:r>
              <a:rPr sz="1050" b="1" spc="116" dirty="0">
                <a:latin typeface="Cambria"/>
                <a:cs typeface="Cambria"/>
              </a:rPr>
              <a:t> </a:t>
            </a:r>
            <a:r>
              <a:rPr sz="1050" b="1" spc="49" dirty="0">
                <a:latin typeface="Cambria"/>
                <a:cs typeface="Cambria"/>
              </a:rPr>
              <a:t>Normal</a:t>
            </a:r>
            <a:r>
              <a:rPr sz="1050" b="1" spc="120" dirty="0">
                <a:latin typeface="Cambria"/>
                <a:cs typeface="Cambria"/>
              </a:rPr>
              <a:t> </a:t>
            </a:r>
            <a:r>
              <a:rPr sz="1050" b="1" spc="64" dirty="0">
                <a:latin typeface="Cambria"/>
                <a:cs typeface="Cambria"/>
              </a:rPr>
              <a:t>Form-</a:t>
            </a:r>
            <a:r>
              <a:rPr sz="1050" b="1" spc="120" dirty="0">
                <a:latin typeface="Cambria"/>
                <a:cs typeface="Cambria"/>
              </a:rPr>
              <a:t> </a:t>
            </a:r>
            <a:r>
              <a:rPr sz="1050" b="1" spc="68" dirty="0">
                <a:latin typeface="Cambria"/>
                <a:cs typeface="Cambria"/>
              </a:rPr>
              <a:t>Minterm</a:t>
            </a:r>
            <a:r>
              <a:rPr sz="1050" b="1" spc="127" dirty="0">
                <a:latin typeface="Cambria"/>
                <a:cs typeface="Cambria"/>
              </a:rPr>
              <a:t> </a:t>
            </a:r>
            <a:r>
              <a:rPr sz="1050" b="1" spc="56" dirty="0">
                <a:latin typeface="Cambria"/>
                <a:cs typeface="Cambria"/>
              </a:rPr>
              <a:t>and</a:t>
            </a:r>
            <a:r>
              <a:rPr sz="1050" b="1" spc="116" dirty="0">
                <a:latin typeface="Cambria"/>
                <a:cs typeface="Cambria"/>
              </a:rPr>
              <a:t> </a:t>
            </a:r>
            <a:r>
              <a:rPr sz="1050" b="1" spc="45" dirty="0">
                <a:latin typeface="Cambria"/>
                <a:cs typeface="Cambria"/>
              </a:rPr>
              <a:t>Maxterm)</a:t>
            </a:r>
            <a:endParaRPr sz="1050">
              <a:latin typeface="Cambria"/>
              <a:cs typeface="Cambria"/>
            </a:endParaRPr>
          </a:p>
          <a:p>
            <a:pPr>
              <a:spcBef>
                <a:spcPts val="38"/>
              </a:spcBef>
            </a:pPr>
            <a:endParaRPr sz="1313">
              <a:latin typeface="Cambria"/>
              <a:cs typeface="Cambria"/>
            </a:endParaRPr>
          </a:p>
          <a:p>
            <a:pPr marR="21431" algn="r"/>
            <a:r>
              <a:rPr sz="1050" b="1" spc="98" dirty="0">
                <a:solidFill>
                  <a:srgbClr val="C00000"/>
                </a:solidFill>
                <a:latin typeface="Cambria"/>
                <a:cs typeface="Cambria"/>
              </a:rPr>
              <a:t>“I</a:t>
            </a:r>
            <a:r>
              <a:rPr sz="1050" b="1" spc="127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64" dirty="0">
                <a:solidFill>
                  <a:srgbClr val="C00000"/>
                </a:solidFill>
                <a:latin typeface="Cambria"/>
                <a:cs typeface="Cambria"/>
              </a:rPr>
              <a:t>have</a:t>
            </a:r>
            <a:r>
              <a:rPr sz="1050" b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75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050" b="1" spc="131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53" dirty="0">
                <a:solidFill>
                  <a:srgbClr val="C00000"/>
                </a:solidFill>
                <a:latin typeface="Cambria"/>
                <a:cs typeface="Cambria"/>
              </a:rPr>
              <a:t>failed.</a:t>
            </a:r>
            <a:r>
              <a:rPr sz="1050" b="1" spc="131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64" dirty="0">
                <a:solidFill>
                  <a:srgbClr val="C00000"/>
                </a:solidFill>
                <a:latin typeface="Cambria"/>
                <a:cs typeface="Cambria"/>
              </a:rPr>
              <a:t>I’ve</a:t>
            </a:r>
            <a:r>
              <a:rPr sz="1050" b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64" dirty="0">
                <a:solidFill>
                  <a:srgbClr val="C00000"/>
                </a:solidFill>
                <a:latin typeface="Cambria"/>
                <a:cs typeface="Cambria"/>
              </a:rPr>
              <a:t>just</a:t>
            </a:r>
            <a:r>
              <a:rPr sz="1050" b="1" spc="127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56" dirty="0">
                <a:solidFill>
                  <a:srgbClr val="C00000"/>
                </a:solidFill>
                <a:latin typeface="Cambria"/>
                <a:cs typeface="Cambria"/>
              </a:rPr>
              <a:t>found</a:t>
            </a:r>
            <a:r>
              <a:rPr sz="1050" b="1" spc="127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75" dirty="0">
                <a:solidFill>
                  <a:srgbClr val="C00000"/>
                </a:solidFill>
                <a:latin typeface="Cambria"/>
                <a:cs typeface="Cambria"/>
              </a:rPr>
              <a:t>10,000</a:t>
            </a:r>
            <a:r>
              <a:rPr sz="1050" b="1" spc="116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49" dirty="0">
                <a:solidFill>
                  <a:srgbClr val="C00000"/>
                </a:solidFill>
                <a:latin typeface="Cambria"/>
                <a:cs typeface="Cambria"/>
              </a:rPr>
              <a:t>ways</a:t>
            </a:r>
            <a:r>
              <a:rPr sz="1050" b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79" dirty="0">
                <a:solidFill>
                  <a:srgbClr val="C00000"/>
                </a:solidFill>
                <a:latin typeface="Cambria"/>
                <a:cs typeface="Cambria"/>
              </a:rPr>
              <a:t>that</a:t>
            </a:r>
            <a:r>
              <a:rPr sz="1050" b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60" dirty="0">
                <a:solidFill>
                  <a:srgbClr val="C00000"/>
                </a:solidFill>
                <a:latin typeface="Cambria"/>
                <a:cs typeface="Cambria"/>
              </a:rPr>
              <a:t>won’t</a:t>
            </a:r>
            <a:r>
              <a:rPr sz="1050" b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050" b="1" spc="64" dirty="0">
                <a:solidFill>
                  <a:srgbClr val="C00000"/>
                </a:solidFill>
                <a:latin typeface="Cambria"/>
                <a:cs typeface="Cambria"/>
              </a:rPr>
              <a:t>work.”</a:t>
            </a:r>
            <a:endParaRPr sz="1050">
              <a:latin typeface="Cambria"/>
              <a:cs typeface="Cambria"/>
            </a:endParaRPr>
          </a:p>
          <a:p>
            <a:pPr marR="4763" algn="r">
              <a:spcBef>
                <a:spcPts val="153"/>
              </a:spcBef>
            </a:pPr>
            <a:r>
              <a:rPr sz="1050" b="1" spc="83" dirty="0">
                <a:solidFill>
                  <a:srgbClr val="00AF50"/>
                </a:solidFill>
                <a:latin typeface="Cambria"/>
                <a:cs typeface="Cambria"/>
              </a:rPr>
              <a:t>...Thomas</a:t>
            </a:r>
            <a:r>
              <a:rPr sz="1050" b="1" spc="101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050" b="1" spc="90" dirty="0">
                <a:solidFill>
                  <a:srgbClr val="00AF50"/>
                </a:solidFill>
                <a:latin typeface="Cambria"/>
                <a:cs typeface="Cambria"/>
              </a:rPr>
              <a:t>A. </a:t>
            </a:r>
            <a:r>
              <a:rPr sz="1050" b="1" spc="71" dirty="0">
                <a:solidFill>
                  <a:srgbClr val="00AF50"/>
                </a:solidFill>
                <a:latin typeface="Cambria"/>
                <a:cs typeface="Cambria"/>
              </a:rPr>
              <a:t>Edison</a:t>
            </a:r>
            <a:endParaRPr sz="1050">
              <a:latin typeface="Cambria"/>
              <a:cs typeface="Cambria"/>
            </a:endParaRPr>
          </a:p>
          <a:p>
            <a:pPr>
              <a:spcBef>
                <a:spcPts val="38"/>
              </a:spcBef>
            </a:pPr>
            <a:endParaRPr sz="1200">
              <a:latin typeface="Cambria"/>
              <a:cs typeface="Cambria"/>
            </a:endParaRPr>
          </a:p>
          <a:p>
            <a:pPr marL="336232" indent="-171926" algn="just">
              <a:buFont typeface="Symbol"/>
              <a:buChar char=""/>
              <a:tabLst>
                <a:tab pos="336709" algn="l"/>
              </a:tabLst>
            </a:pPr>
            <a:r>
              <a:rPr sz="900" b="1" spc="64" dirty="0">
                <a:latin typeface="Cambria"/>
                <a:cs typeface="Cambria"/>
              </a:rPr>
              <a:t>Consensus</a:t>
            </a:r>
            <a:r>
              <a:rPr sz="900" b="1" spc="109" dirty="0">
                <a:latin typeface="Cambria"/>
                <a:cs typeface="Cambria"/>
              </a:rPr>
              <a:t> </a:t>
            </a:r>
            <a:r>
              <a:rPr sz="900" b="1" spc="53" dirty="0">
                <a:latin typeface="Cambria"/>
                <a:cs typeface="Cambria"/>
              </a:rPr>
              <a:t>Theorem/</a:t>
            </a:r>
            <a:r>
              <a:rPr sz="900" b="1" spc="109" dirty="0">
                <a:latin typeface="Cambria"/>
                <a:cs typeface="Cambria"/>
              </a:rPr>
              <a:t> </a:t>
            </a:r>
            <a:r>
              <a:rPr sz="900" b="1" spc="60" dirty="0">
                <a:latin typeface="Cambria"/>
                <a:cs typeface="Cambria"/>
              </a:rPr>
              <a:t>Redundant</a:t>
            </a:r>
            <a:r>
              <a:rPr sz="900" b="1" spc="113" dirty="0">
                <a:latin typeface="Cambria"/>
                <a:cs typeface="Cambria"/>
              </a:rPr>
              <a:t> </a:t>
            </a:r>
            <a:r>
              <a:rPr sz="900" b="1" spc="45" dirty="0">
                <a:latin typeface="Cambria"/>
                <a:cs typeface="Cambria"/>
              </a:rPr>
              <a:t>Theorem</a:t>
            </a:r>
            <a:r>
              <a:rPr sz="900" b="1" spc="109" dirty="0">
                <a:latin typeface="Cambria"/>
                <a:cs typeface="Cambria"/>
              </a:rPr>
              <a:t> </a:t>
            </a:r>
            <a:r>
              <a:rPr sz="900" b="1" spc="45" dirty="0">
                <a:latin typeface="Cambria"/>
                <a:cs typeface="Cambria"/>
              </a:rPr>
              <a:t>of</a:t>
            </a:r>
            <a:r>
              <a:rPr sz="900" b="1" spc="109" dirty="0">
                <a:latin typeface="Cambria"/>
                <a:cs typeface="Cambria"/>
              </a:rPr>
              <a:t> </a:t>
            </a:r>
            <a:r>
              <a:rPr sz="900" b="1" spc="41" dirty="0">
                <a:latin typeface="Cambria"/>
                <a:cs typeface="Cambria"/>
              </a:rPr>
              <a:t>Boolean</a:t>
            </a:r>
            <a:r>
              <a:rPr sz="900" b="1" spc="109" dirty="0">
                <a:latin typeface="Cambria"/>
                <a:cs typeface="Cambria"/>
              </a:rPr>
              <a:t> </a:t>
            </a:r>
            <a:r>
              <a:rPr sz="900" b="1" spc="30" dirty="0">
                <a:latin typeface="Cambria"/>
                <a:cs typeface="Cambria"/>
              </a:rPr>
              <a:t>Algebra:</a:t>
            </a:r>
            <a:endParaRPr sz="900">
              <a:latin typeface="Cambria"/>
              <a:cs typeface="Cambria"/>
            </a:endParaRPr>
          </a:p>
          <a:p>
            <a:pPr marL="679133" lvl="1" indent="-171926" algn="just">
              <a:spcBef>
                <a:spcPts val="127"/>
              </a:spcBef>
              <a:buFont typeface="Courier New"/>
              <a:buChar char="o"/>
              <a:tabLst>
                <a:tab pos="679608" algn="l"/>
              </a:tabLst>
            </a:pPr>
            <a:r>
              <a:rPr sz="900" b="1" spc="56" dirty="0">
                <a:latin typeface="Cambria"/>
                <a:cs typeface="Cambria"/>
              </a:rPr>
              <a:t>AB</a:t>
            </a:r>
            <a:r>
              <a:rPr sz="900" b="1" spc="98" dirty="0">
                <a:latin typeface="Cambria"/>
                <a:cs typeface="Cambria"/>
              </a:rPr>
              <a:t> </a:t>
            </a:r>
            <a:r>
              <a:rPr sz="900" b="1" spc="4" dirty="0">
                <a:latin typeface="Cambria"/>
                <a:cs typeface="Cambria"/>
              </a:rPr>
              <a:t>+</a:t>
            </a:r>
            <a:r>
              <a:rPr sz="900" b="1" spc="101" dirty="0">
                <a:latin typeface="Cambria"/>
                <a:cs typeface="Cambria"/>
              </a:rPr>
              <a:t> A`C </a:t>
            </a:r>
            <a:r>
              <a:rPr sz="900" b="1" spc="4" dirty="0">
                <a:latin typeface="Cambria"/>
                <a:cs typeface="Cambria"/>
              </a:rPr>
              <a:t>+</a:t>
            </a:r>
            <a:r>
              <a:rPr sz="900" b="1" spc="98" dirty="0">
                <a:latin typeface="Cambria"/>
                <a:cs typeface="Cambria"/>
              </a:rPr>
              <a:t> </a:t>
            </a:r>
            <a:r>
              <a:rPr sz="900" b="1" spc="101" dirty="0">
                <a:latin typeface="Cambria"/>
                <a:cs typeface="Cambria"/>
              </a:rPr>
              <a:t>BC </a:t>
            </a:r>
            <a:r>
              <a:rPr sz="900" b="1" spc="4" dirty="0">
                <a:latin typeface="Cambria"/>
                <a:cs typeface="Cambria"/>
              </a:rPr>
              <a:t>=</a:t>
            </a:r>
            <a:r>
              <a:rPr sz="900" b="1" spc="101" dirty="0">
                <a:latin typeface="Cambria"/>
                <a:cs typeface="Cambria"/>
              </a:rPr>
              <a:t> </a:t>
            </a:r>
            <a:r>
              <a:rPr sz="900" b="1" spc="56" dirty="0">
                <a:latin typeface="Cambria"/>
                <a:cs typeface="Cambria"/>
              </a:rPr>
              <a:t>AB</a:t>
            </a:r>
            <a:r>
              <a:rPr sz="900" b="1" spc="98" dirty="0">
                <a:latin typeface="Cambria"/>
                <a:cs typeface="Cambria"/>
              </a:rPr>
              <a:t> </a:t>
            </a:r>
            <a:r>
              <a:rPr sz="900" b="1" spc="75" dirty="0">
                <a:latin typeface="Cambria"/>
                <a:cs typeface="Cambria"/>
              </a:rPr>
              <a:t>+A`C</a:t>
            </a:r>
            <a:endParaRPr sz="900">
              <a:latin typeface="Cambria"/>
              <a:cs typeface="Cambria"/>
            </a:endParaRPr>
          </a:p>
          <a:p>
            <a:pPr marL="679133" lvl="1" indent="-171450" algn="just">
              <a:spcBef>
                <a:spcPts val="135"/>
              </a:spcBef>
              <a:buFont typeface="Courier New"/>
              <a:buChar char="o"/>
              <a:tabLst>
                <a:tab pos="679608" algn="l"/>
              </a:tabLst>
            </a:pPr>
            <a:r>
              <a:rPr sz="900" spc="83" dirty="0">
                <a:latin typeface="Cambria"/>
                <a:cs typeface="Cambria"/>
              </a:rPr>
              <a:t>Consensus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theorem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states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that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if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you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have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variable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one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product</a:t>
            </a:r>
            <a:endParaRPr sz="900">
              <a:latin typeface="Cambria"/>
              <a:cs typeface="Cambria"/>
            </a:endParaRPr>
          </a:p>
          <a:p>
            <a:pPr marL="679133" marR="5239" algn="just">
              <a:lnSpc>
                <a:spcPct val="112500"/>
              </a:lnSpc>
            </a:pPr>
            <a:r>
              <a:rPr sz="900" spc="45" dirty="0">
                <a:latin typeface="Cambria"/>
                <a:cs typeface="Cambria"/>
              </a:rPr>
              <a:t>term </a:t>
            </a:r>
            <a:r>
              <a:rPr sz="900" spc="75" dirty="0">
                <a:latin typeface="Cambria"/>
                <a:cs typeface="Cambria"/>
              </a:rPr>
              <a:t>and </a:t>
            </a:r>
            <a:r>
              <a:rPr sz="900" spc="53" dirty="0">
                <a:latin typeface="Cambria"/>
                <a:cs typeface="Cambria"/>
              </a:rPr>
              <a:t>compliment </a:t>
            </a:r>
            <a:r>
              <a:rPr sz="900" spc="19" dirty="0">
                <a:latin typeface="Cambria"/>
                <a:cs typeface="Cambria"/>
              </a:rPr>
              <a:t>of  </a:t>
            </a:r>
            <a:r>
              <a:rPr sz="900" spc="64" dirty="0">
                <a:latin typeface="Cambria"/>
                <a:cs typeface="Cambria"/>
              </a:rPr>
              <a:t>that </a:t>
            </a:r>
            <a:r>
              <a:rPr sz="900" spc="41" dirty="0">
                <a:latin typeface="Cambria"/>
                <a:cs typeface="Cambria"/>
              </a:rPr>
              <a:t>variable </a:t>
            </a:r>
            <a:r>
              <a:rPr sz="900" spc="56" dirty="0">
                <a:latin typeface="Cambria"/>
                <a:cs typeface="Cambria"/>
              </a:rPr>
              <a:t>in </a:t>
            </a:r>
            <a:r>
              <a:rPr sz="900" spc="49" dirty="0">
                <a:latin typeface="Cambria"/>
                <a:cs typeface="Cambria"/>
              </a:rPr>
              <a:t>another </a:t>
            </a:r>
            <a:r>
              <a:rPr sz="900" spc="53" dirty="0">
                <a:latin typeface="Cambria"/>
                <a:cs typeface="Cambria"/>
              </a:rPr>
              <a:t>product </a:t>
            </a:r>
            <a:r>
              <a:rPr sz="900" spc="45" dirty="0">
                <a:latin typeface="Cambria"/>
                <a:cs typeface="Cambria"/>
              </a:rPr>
              <a:t>term </a:t>
            </a:r>
            <a:r>
              <a:rPr sz="900" spc="71" dirty="0">
                <a:latin typeface="Cambria"/>
                <a:cs typeface="Cambria"/>
              </a:rPr>
              <a:t>and 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 </a:t>
            </a:r>
            <a:r>
              <a:rPr sz="900" spc="45" dirty="0">
                <a:latin typeface="Cambria"/>
                <a:cs typeface="Cambria"/>
              </a:rPr>
              <a:t>third </a:t>
            </a:r>
            <a:r>
              <a:rPr sz="900" spc="53" dirty="0">
                <a:latin typeface="Cambria"/>
                <a:cs typeface="Cambria"/>
              </a:rPr>
              <a:t>product </a:t>
            </a:r>
            <a:r>
              <a:rPr sz="900" spc="41" dirty="0">
                <a:latin typeface="Cambria"/>
                <a:cs typeface="Cambria"/>
              </a:rPr>
              <a:t>term </a:t>
            </a:r>
            <a:r>
              <a:rPr sz="900" spc="83" dirty="0">
                <a:latin typeface="Cambria"/>
                <a:cs typeface="Cambria"/>
              </a:rPr>
              <a:t>has </a:t>
            </a:r>
            <a:r>
              <a:rPr sz="900" spc="53" dirty="0">
                <a:latin typeface="Cambria"/>
                <a:cs typeface="Cambria"/>
              </a:rPr>
              <a:t>the remaining </a:t>
            </a:r>
            <a:r>
              <a:rPr sz="900" spc="41" dirty="0">
                <a:latin typeface="Cambria"/>
                <a:cs typeface="Cambria"/>
              </a:rPr>
              <a:t>variable </a:t>
            </a:r>
            <a:r>
              <a:rPr sz="900" spc="38" dirty="0">
                <a:latin typeface="Cambria"/>
                <a:cs typeface="Cambria"/>
              </a:rPr>
              <a:t>from </a:t>
            </a:r>
            <a:r>
              <a:rPr sz="900" spc="49" dirty="0">
                <a:latin typeface="Cambria"/>
                <a:cs typeface="Cambria"/>
              </a:rPr>
              <a:t>those </a:t>
            </a:r>
            <a:r>
              <a:rPr sz="900" spc="23" dirty="0">
                <a:latin typeface="Cambria"/>
                <a:cs typeface="Cambria"/>
              </a:rPr>
              <a:t>two </a:t>
            </a:r>
            <a:r>
              <a:rPr sz="900" spc="2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products</a:t>
            </a:r>
            <a:r>
              <a:rPr sz="900" spc="56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then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5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third</a:t>
            </a:r>
            <a:r>
              <a:rPr sz="900" spc="49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product</a:t>
            </a:r>
            <a:r>
              <a:rPr sz="900" spc="5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term</a:t>
            </a:r>
            <a:r>
              <a:rPr sz="900" spc="49" dirty="0">
                <a:latin typeface="Cambria"/>
                <a:cs typeface="Cambria"/>
              </a:rPr>
              <a:t> is</a:t>
            </a:r>
            <a:r>
              <a:rPr sz="900" spc="53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redundant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75" dirty="0">
                <a:latin typeface="Cambria"/>
                <a:cs typeface="Cambria"/>
              </a:rPr>
              <a:t>and </a:t>
            </a:r>
            <a:r>
              <a:rPr sz="900" spc="15" dirty="0">
                <a:latin typeface="Cambria"/>
                <a:cs typeface="Cambria"/>
              </a:rPr>
              <a:t>we</a:t>
            </a:r>
            <a:r>
              <a:rPr sz="900" spc="19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can 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eliminate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this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simplification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expression.</a:t>
            </a:r>
            <a:endParaRPr sz="900">
              <a:latin typeface="Cambria"/>
              <a:cs typeface="Cambria"/>
            </a:endParaRPr>
          </a:p>
          <a:p>
            <a:pPr marL="336232" indent="-171926" algn="just">
              <a:spcBef>
                <a:spcPts val="199"/>
              </a:spcBef>
              <a:buFont typeface="Symbol"/>
              <a:buChar char=""/>
              <a:tabLst>
                <a:tab pos="336709" algn="l"/>
              </a:tabLst>
            </a:pPr>
            <a:r>
              <a:rPr sz="900" b="1" spc="49" dirty="0">
                <a:latin typeface="Cambria"/>
                <a:cs typeface="Cambria"/>
              </a:rPr>
              <a:t>Standard</a:t>
            </a:r>
            <a:r>
              <a:rPr sz="900" b="1" spc="86" dirty="0">
                <a:latin typeface="Cambria"/>
                <a:cs typeface="Cambria"/>
              </a:rPr>
              <a:t> </a:t>
            </a:r>
            <a:r>
              <a:rPr sz="900" b="1" spc="56" dirty="0">
                <a:latin typeface="Cambria"/>
                <a:cs typeface="Cambria"/>
              </a:rPr>
              <a:t>Form:</a:t>
            </a:r>
            <a:endParaRPr sz="900">
              <a:latin typeface="Cambria"/>
              <a:cs typeface="Cambria"/>
            </a:endParaRPr>
          </a:p>
          <a:p>
            <a:pPr marL="679133" lvl="1" indent="-171926" algn="just">
              <a:spcBef>
                <a:spcPts val="127"/>
              </a:spcBef>
              <a:buFont typeface="Courier New"/>
              <a:buChar char="o"/>
              <a:tabLst>
                <a:tab pos="679608" algn="l"/>
              </a:tabLst>
            </a:pPr>
            <a:r>
              <a:rPr sz="900" spc="15" dirty="0">
                <a:latin typeface="Cambria"/>
                <a:cs typeface="Cambria"/>
              </a:rPr>
              <a:t>If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there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exists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at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least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one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term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that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does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not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contain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all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variables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dirty="0">
                <a:latin typeface="Wingdings"/>
                <a:cs typeface="Wingdings"/>
              </a:rPr>
              <a:t></a:t>
            </a:r>
            <a:endParaRPr sz="900">
              <a:latin typeface="Wingdings"/>
              <a:cs typeface="Wingdings"/>
            </a:endParaRPr>
          </a:p>
          <a:p>
            <a:pPr marL="679133" algn="just">
              <a:spcBef>
                <a:spcPts val="135"/>
              </a:spcBef>
            </a:pPr>
            <a:r>
              <a:rPr sz="900" spc="56" dirty="0">
                <a:latin typeface="Cambria"/>
                <a:cs typeface="Cambria"/>
              </a:rPr>
              <a:t>Boolean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expression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is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standard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form.</a:t>
            </a:r>
            <a:endParaRPr sz="900">
              <a:latin typeface="Cambria"/>
              <a:cs typeface="Cambria"/>
            </a:endParaRPr>
          </a:p>
          <a:p>
            <a:pPr marL="679133" marR="4286" lvl="1" indent="-171450" algn="just">
              <a:lnSpc>
                <a:spcPct val="112500"/>
              </a:lnSpc>
              <a:buFont typeface="Courier New"/>
              <a:buChar char="o"/>
              <a:tabLst>
                <a:tab pos="679608" algn="l"/>
              </a:tabLst>
            </a:pPr>
            <a:r>
              <a:rPr sz="900" spc="90" dirty="0">
                <a:latin typeface="Cambria"/>
                <a:cs typeface="Cambria"/>
              </a:rPr>
              <a:t>E.g. </a:t>
            </a:r>
            <a:r>
              <a:rPr sz="900" spc="56" dirty="0">
                <a:latin typeface="Cambria"/>
                <a:cs typeface="Cambria"/>
              </a:rPr>
              <a:t>F(A,B,C)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45" dirty="0">
                <a:latin typeface="Cambria"/>
                <a:cs typeface="Cambria"/>
              </a:rPr>
              <a:t> A`</a:t>
            </a:r>
            <a:r>
              <a:rPr sz="900" spc="49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  </a:t>
            </a:r>
            <a:r>
              <a:rPr sz="900" spc="105" dirty="0">
                <a:latin typeface="Cambria"/>
                <a:cs typeface="Cambria"/>
              </a:rPr>
              <a:t>ABC 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Here  </a:t>
            </a:r>
            <a:r>
              <a:rPr sz="900" spc="113" dirty="0">
                <a:latin typeface="Cambria"/>
                <a:cs typeface="Cambria"/>
              </a:rPr>
              <a:t>B </a:t>
            </a:r>
            <a:r>
              <a:rPr sz="900" spc="75" dirty="0">
                <a:latin typeface="Cambria"/>
                <a:cs typeface="Cambria"/>
              </a:rPr>
              <a:t>and </a:t>
            </a:r>
            <a:r>
              <a:rPr sz="900" spc="158" dirty="0">
                <a:latin typeface="Cambria"/>
                <a:cs typeface="Cambria"/>
              </a:rPr>
              <a:t>C </a:t>
            </a:r>
            <a:r>
              <a:rPr sz="900" spc="45" dirty="0">
                <a:latin typeface="Cambria"/>
                <a:cs typeface="Cambria"/>
              </a:rPr>
              <a:t>variables  </a:t>
            </a:r>
            <a:r>
              <a:rPr sz="900" spc="41" dirty="0">
                <a:latin typeface="Cambria"/>
                <a:cs typeface="Cambria"/>
              </a:rPr>
              <a:t>are  </a:t>
            </a:r>
            <a:r>
              <a:rPr sz="900" spc="60" dirty="0">
                <a:latin typeface="Cambria"/>
                <a:cs typeface="Cambria"/>
              </a:rPr>
              <a:t>missing </a:t>
            </a:r>
            <a:r>
              <a:rPr sz="900" spc="53" dirty="0">
                <a:latin typeface="Cambria"/>
                <a:cs typeface="Cambria"/>
              </a:rPr>
              <a:t>in </a:t>
            </a:r>
            <a:r>
              <a:rPr sz="900" spc="56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first</a:t>
            </a:r>
            <a:r>
              <a:rPr sz="900" spc="38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part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2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 </a:t>
            </a:r>
            <a:r>
              <a:rPr sz="900" spc="49" dirty="0">
                <a:latin typeface="Cambria"/>
                <a:cs typeface="Cambria"/>
              </a:rPr>
              <a:t>expression </a:t>
            </a:r>
            <a:r>
              <a:rPr sz="900" dirty="0">
                <a:latin typeface="Wingdings"/>
                <a:cs typeface="Wingdings"/>
              </a:rPr>
              <a:t>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49" dirty="0">
                <a:latin typeface="Cambria"/>
                <a:cs typeface="Cambria"/>
              </a:rPr>
              <a:t>expression is </a:t>
            </a:r>
            <a:r>
              <a:rPr sz="900" spc="53" dirty="0">
                <a:latin typeface="Cambria"/>
                <a:cs typeface="Cambria"/>
              </a:rPr>
              <a:t>in </a:t>
            </a:r>
            <a:r>
              <a:rPr sz="900" spc="64" dirty="0">
                <a:latin typeface="Cambria"/>
                <a:cs typeface="Cambria"/>
              </a:rPr>
              <a:t>standard </a:t>
            </a:r>
            <a:r>
              <a:rPr sz="900" spc="105" dirty="0">
                <a:latin typeface="Cambria"/>
                <a:cs typeface="Cambria"/>
              </a:rPr>
              <a:t>SOP 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form.</a:t>
            </a:r>
            <a:endParaRPr sz="900">
              <a:latin typeface="Cambria"/>
              <a:cs typeface="Cambria"/>
            </a:endParaRPr>
          </a:p>
          <a:p>
            <a:pPr marL="336232" indent="-171926" algn="just">
              <a:spcBef>
                <a:spcPts val="199"/>
              </a:spcBef>
              <a:buFont typeface="Symbol"/>
              <a:buChar char=""/>
              <a:tabLst>
                <a:tab pos="336709" algn="l"/>
              </a:tabLst>
            </a:pPr>
            <a:r>
              <a:rPr sz="900" b="1" spc="64" dirty="0">
                <a:latin typeface="Cambria"/>
                <a:cs typeface="Cambria"/>
              </a:rPr>
              <a:t>Canonical</a:t>
            </a:r>
            <a:r>
              <a:rPr sz="900" b="1" spc="94" dirty="0">
                <a:latin typeface="Cambria"/>
                <a:cs typeface="Cambria"/>
              </a:rPr>
              <a:t> </a:t>
            </a:r>
            <a:r>
              <a:rPr sz="900" b="1" spc="41" dirty="0">
                <a:latin typeface="Cambria"/>
                <a:cs typeface="Cambria"/>
              </a:rPr>
              <a:t>Normal</a:t>
            </a:r>
            <a:r>
              <a:rPr sz="900" b="1" spc="98" dirty="0">
                <a:latin typeface="Cambria"/>
                <a:cs typeface="Cambria"/>
              </a:rPr>
              <a:t> </a:t>
            </a:r>
            <a:r>
              <a:rPr sz="900" b="1" spc="56" dirty="0">
                <a:latin typeface="Cambria"/>
                <a:cs typeface="Cambria"/>
              </a:rPr>
              <a:t>Form:</a:t>
            </a:r>
            <a:endParaRPr sz="900">
              <a:latin typeface="Cambria"/>
              <a:cs typeface="Cambria"/>
            </a:endParaRPr>
          </a:p>
          <a:p>
            <a:pPr marL="679133" marR="3810" lvl="1" indent="-171450" algn="just">
              <a:lnSpc>
                <a:spcPct val="112500"/>
              </a:lnSpc>
              <a:buFont typeface="Courier New"/>
              <a:buChar char="o"/>
              <a:tabLst>
                <a:tab pos="679608" algn="l"/>
              </a:tabLst>
            </a:pPr>
            <a:r>
              <a:rPr sz="900" spc="90" dirty="0">
                <a:latin typeface="Cambria"/>
                <a:cs typeface="Cambria"/>
              </a:rPr>
              <a:t>Each </a:t>
            </a:r>
            <a:r>
              <a:rPr sz="900" spc="45" dirty="0">
                <a:latin typeface="Cambria"/>
                <a:cs typeface="Cambria"/>
              </a:rPr>
              <a:t>term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2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 </a:t>
            </a:r>
            <a:r>
              <a:rPr sz="900" spc="49" dirty="0">
                <a:latin typeface="Cambria"/>
                <a:cs typeface="Cambria"/>
              </a:rPr>
              <a:t>expression </a:t>
            </a:r>
            <a:r>
              <a:rPr sz="900" b="1" spc="60" dirty="0">
                <a:solidFill>
                  <a:srgbClr val="C00000"/>
                </a:solidFill>
                <a:latin typeface="Cambria"/>
                <a:cs typeface="Cambria"/>
              </a:rPr>
              <a:t>contain </a:t>
            </a:r>
            <a:r>
              <a:rPr sz="900" b="1" spc="30" dirty="0">
                <a:solidFill>
                  <a:srgbClr val="C00000"/>
                </a:solidFill>
                <a:latin typeface="Cambria"/>
                <a:cs typeface="Cambria"/>
              </a:rPr>
              <a:t>all  </a:t>
            </a:r>
            <a:r>
              <a:rPr sz="900" b="1" spc="56" dirty="0">
                <a:solidFill>
                  <a:srgbClr val="C00000"/>
                </a:solidFill>
                <a:latin typeface="Cambria"/>
                <a:cs typeface="Cambria"/>
              </a:rPr>
              <a:t>input </a:t>
            </a:r>
            <a:r>
              <a:rPr sz="900" b="1" spc="30" dirty="0">
                <a:solidFill>
                  <a:srgbClr val="C00000"/>
                </a:solidFill>
                <a:latin typeface="Cambria"/>
                <a:cs typeface="Cambria"/>
              </a:rPr>
              <a:t>variables </a:t>
            </a:r>
            <a:r>
              <a:rPr sz="900" spc="38" dirty="0">
                <a:latin typeface="Cambria"/>
                <a:cs typeface="Cambria"/>
              </a:rPr>
              <a:t>either </a:t>
            </a:r>
            <a:r>
              <a:rPr sz="900" spc="41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True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form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complement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form</a:t>
            </a:r>
            <a:r>
              <a:rPr sz="900" b="1" spc="49" dirty="0">
                <a:latin typeface="Cambria"/>
                <a:cs typeface="Cambria"/>
              </a:rPr>
              <a:t>.</a:t>
            </a:r>
            <a:endParaRPr sz="900">
              <a:latin typeface="Cambria"/>
              <a:cs typeface="Cambria"/>
            </a:endParaRPr>
          </a:p>
          <a:p>
            <a:pPr marL="679133" lvl="1" indent="-171926" algn="just">
              <a:spcBef>
                <a:spcPts val="135"/>
              </a:spcBef>
              <a:buFont typeface="Courier New"/>
              <a:buChar char="o"/>
              <a:tabLst>
                <a:tab pos="679608" algn="l"/>
              </a:tabLst>
            </a:pPr>
            <a:r>
              <a:rPr sz="900" spc="56" dirty="0">
                <a:latin typeface="Cambria"/>
                <a:cs typeface="Cambria"/>
              </a:rPr>
              <a:t>In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Algebra,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any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can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put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into:</a:t>
            </a:r>
            <a:endParaRPr sz="900">
              <a:latin typeface="Cambria"/>
              <a:cs typeface="Cambria"/>
            </a:endParaRPr>
          </a:p>
          <a:p>
            <a:pPr marL="1022033" marR="3810" lvl="2" indent="-171926" algn="just">
              <a:lnSpc>
                <a:spcPct val="112500"/>
              </a:lnSpc>
              <a:buFont typeface="Wingdings"/>
              <a:buChar char=""/>
              <a:tabLst>
                <a:tab pos="1022509" algn="l"/>
              </a:tabLst>
            </a:pPr>
            <a:r>
              <a:rPr sz="900" spc="71" dirty="0">
                <a:latin typeface="Cambria"/>
                <a:cs typeface="Cambria"/>
              </a:rPr>
              <a:t>Canonical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b="1" spc="53" dirty="0">
                <a:solidFill>
                  <a:srgbClr val="FF0000"/>
                </a:solidFill>
                <a:latin typeface="Cambria"/>
                <a:cs typeface="Cambria"/>
              </a:rPr>
              <a:t>disjunctive</a:t>
            </a:r>
            <a:r>
              <a:rPr sz="900" b="1" spc="5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41" dirty="0">
                <a:solidFill>
                  <a:srgbClr val="FF0000"/>
                </a:solidFill>
                <a:latin typeface="Cambria"/>
                <a:cs typeface="Cambria"/>
              </a:rPr>
              <a:t>normal</a:t>
            </a:r>
            <a:r>
              <a:rPr sz="900" b="1" spc="28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FF0000"/>
                </a:solidFill>
                <a:latin typeface="Cambria"/>
                <a:cs typeface="Cambria"/>
              </a:rPr>
              <a:t>form</a:t>
            </a:r>
            <a:r>
              <a:rPr sz="900" b="1" spc="4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(CDNF)</a:t>
            </a:r>
            <a:r>
              <a:rPr sz="900" spc="49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244" dirty="0">
                <a:latin typeface="Cambria"/>
                <a:cs typeface="Cambria"/>
              </a:rPr>
              <a:t> </a:t>
            </a:r>
            <a:r>
              <a:rPr sz="900" b="1" spc="60" dirty="0">
                <a:solidFill>
                  <a:srgbClr val="00AF50"/>
                </a:solidFill>
                <a:latin typeface="Cambria"/>
                <a:cs typeface="Cambria"/>
              </a:rPr>
              <a:t>minterm </a:t>
            </a:r>
            <a:r>
              <a:rPr sz="900" b="1" spc="6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b="1" spc="53" dirty="0">
                <a:solidFill>
                  <a:srgbClr val="00AF50"/>
                </a:solidFill>
                <a:latin typeface="Cambria"/>
                <a:cs typeface="Cambria"/>
              </a:rPr>
              <a:t>canonical</a:t>
            </a:r>
            <a:r>
              <a:rPr sz="900" b="1" spc="101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50"/>
                </a:solidFill>
                <a:latin typeface="Cambria"/>
                <a:cs typeface="Cambria"/>
              </a:rPr>
              <a:t>form</a:t>
            </a:r>
            <a:r>
              <a:rPr sz="900" b="1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71" dirty="0">
                <a:latin typeface="Cambria"/>
                <a:cs typeface="Cambria"/>
              </a:rPr>
              <a:t>and</a:t>
            </a:r>
            <a:endParaRPr sz="900">
              <a:latin typeface="Cambria"/>
              <a:cs typeface="Cambria"/>
            </a:endParaRPr>
          </a:p>
          <a:p>
            <a:pPr marL="1022033" marR="3810" lvl="2" indent="-171926" algn="just">
              <a:lnSpc>
                <a:spcPct val="112500"/>
              </a:lnSpc>
              <a:buClr>
                <a:srgbClr val="C00000"/>
              </a:buClr>
              <a:buFont typeface="Wingdings"/>
              <a:buChar char=""/>
              <a:tabLst>
                <a:tab pos="1022509" algn="l"/>
              </a:tabLst>
            </a:pPr>
            <a:r>
              <a:rPr sz="900" spc="71" dirty="0">
                <a:latin typeface="Cambria"/>
                <a:cs typeface="Cambria"/>
              </a:rPr>
              <a:t>Canonical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b="1" spc="60" dirty="0">
                <a:solidFill>
                  <a:srgbClr val="00AFEF"/>
                </a:solidFill>
                <a:latin typeface="Cambria"/>
                <a:cs typeface="Cambria"/>
              </a:rPr>
              <a:t>conjunctive</a:t>
            </a:r>
            <a:r>
              <a:rPr sz="900" b="1" spc="64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1" dirty="0">
                <a:solidFill>
                  <a:srgbClr val="00AFEF"/>
                </a:solidFill>
                <a:latin typeface="Cambria"/>
                <a:cs typeface="Cambria"/>
              </a:rPr>
              <a:t>normal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 form</a:t>
            </a:r>
            <a:r>
              <a:rPr sz="900" b="1" spc="49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(CCNF)</a:t>
            </a:r>
            <a:r>
              <a:rPr sz="900" spc="56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26" dirty="0">
                <a:latin typeface="Cambria"/>
                <a:cs typeface="Cambria"/>
              </a:rPr>
              <a:t> </a:t>
            </a:r>
            <a:r>
              <a:rPr sz="900" b="1" spc="60" dirty="0">
                <a:solidFill>
                  <a:srgbClr val="C00000"/>
                </a:solidFill>
                <a:latin typeface="Cambria"/>
                <a:cs typeface="Cambria"/>
              </a:rPr>
              <a:t>maxterm </a:t>
            </a:r>
            <a:r>
              <a:rPr sz="900" b="1" spc="6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spc="53" dirty="0">
                <a:solidFill>
                  <a:srgbClr val="C00000"/>
                </a:solidFill>
                <a:latin typeface="Cambria"/>
                <a:cs typeface="Cambria"/>
              </a:rPr>
              <a:t>canonical</a:t>
            </a:r>
            <a:r>
              <a:rPr sz="900" b="1" spc="101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spc="56" dirty="0">
                <a:solidFill>
                  <a:srgbClr val="C00000"/>
                </a:solidFill>
                <a:latin typeface="Cambria"/>
                <a:cs typeface="Cambria"/>
              </a:rPr>
              <a:t>form.</a:t>
            </a:r>
            <a:endParaRPr sz="900">
              <a:latin typeface="Cambria"/>
              <a:cs typeface="Cambria"/>
            </a:endParaRPr>
          </a:p>
          <a:p>
            <a:pPr marL="679133" marR="4763" lvl="1" indent="-171450" algn="just">
              <a:lnSpc>
                <a:spcPts val="1215"/>
              </a:lnSpc>
              <a:spcBef>
                <a:spcPts val="53"/>
              </a:spcBef>
              <a:buClr>
                <a:srgbClr val="C00000"/>
              </a:buClr>
              <a:buFont typeface="Courier New"/>
              <a:buChar char="o"/>
              <a:tabLst>
                <a:tab pos="679608" algn="l"/>
              </a:tabLst>
            </a:pP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5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</a:t>
            </a:r>
            <a:r>
              <a:rPr sz="900" spc="6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</a:t>
            </a:r>
            <a:r>
              <a:rPr sz="900" spc="60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can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be</a:t>
            </a:r>
            <a:r>
              <a:rPr sz="900" spc="49" dirty="0">
                <a:latin typeface="Cambria"/>
                <a:cs typeface="Cambria"/>
              </a:rPr>
              <a:t> expressed</a:t>
            </a:r>
            <a:r>
              <a:rPr sz="900" spc="5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algebraically  </a:t>
            </a:r>
            <a:r>
              <a:rPr sz="900" spc="38" dirty="0">
                <a:latin typeface="Cambria"/>
                <a:cs typeface="Cambria"/>
              </a:rPr>
              <a:t>from  </a:t>
            </a:r>
            <a:r>
              <a:rPr sz="900" spc="83" dirty="0">
                <a:latin typeface="Cambria"/>
                <a:cs typeface="Cambria"/>
              </a:rPr>
              <a:t>a  </a:t>
            </a:r>
            <a:r>
              <a:rPr sz="900" spc="38" dirty="0">
                <a:latin typeface="Cambria"/>
                <a:cs typeface="Cambria"/>
              </a:rPr>
              <a:t>given </a:t>
            </a:r>
            <a:r>
              <a:rPr sz="900" spc="41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truth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table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by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forming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a:</a:t>
            </a:r>
            <a:endParaRPr sz="900">
              <a:latin typeface="Cambria"/>
              <a:cs typeface="Cambria"/>
            </a:endParaRPr>
          </a:p>
          <a:p>
            <a:pPr marL="1022033" marR="5239" lvl="2" indent="-171926">
              <a:lnSpc>
                <a:spcPts val="1215"/>
              </a:lnSpc>
              <a:buClr>
                <a:srgbClr val="C00000"/>
              </a:buClr>
              <a:buFont typeface="Wingdings"/>
              <a:buChar char=""/>
              <a:tabLst>
                <a:tab pos="1022033" algn="l"/>
                <a:tab pos="1022509" algn="l"/>
              </a:tabLst>
            </a:pPr>
            <a:r>
              <a:rPr sz="900" spc="53" dirty="0">
                <a:latin typeface="Cambria"/>
                <a:cs typeface="Cambria"/>
              </a:rPr>
              <a:t>Minterm</a:t>
            </a:r>
            <a:r>
              <a:rPr sz="900" spc="172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each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combination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72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variables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that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produces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33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1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</a:t>
            </a:r>
            <a:r>
              <a:rPr sz="900" spc="71" dirty="0">
                <a:latin typeface="Cambria"/>
                <a:cs typeface="Cambria"/>
              </a:rPr>
              <a:t> </a:t>
            </a:r>
            <a:r>
              <a:rPr sz="900" spc="75" dirty="0">
                <a:latin typeface="Cambria"/>
                <a:cs typeface="Cambria"/>
              </a:rPr>
              <a:t>and</a:t>
            </a:r>
            <a:r>
              <a:rPr sz="900" spc="330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then</a:t>
            </a:r>
            <a:r>
              <a:rPr sz="900" spc="71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taking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the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71" dirty="0">
                <a:latin typeface="Cambria"/>
                <a:cs typeface="Cambria"/>
              </a:rPr>
              <a:t>AND</a:t>
            </a:r>
            <a:r>
              <a:rPr sz="900" spc="330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1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all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those</a:t>
            </a:r>
            <a:endParaRPr sz="900">
              <a:latin typeface="Cambria"/>
              <a:cs typeface="Cambria"/>
            </a:endParaRPr>
          </a:p>
          <a:p>
            <a:pPr marL="1022033">
              <a:spcBef>
                <a:spcPts val="75"/>
              </a:spcBef>
            </a:pPr>
            <a:r>
              <a:rPr sz="900" spc="60" dirty="0">
                <a:latin typeface="Cambria"/>
                <a:cs typeface="Cambria"/>
              </a:rPr>
              <a:t>terms.</a:t>
            </a:r>
            <a:endParaRPr sz="900">
              <a:latin typeface="Cambria"/>
              <a:cs typeface="Cambria"/>
            </a:endParaRPr>
          </a:p>
          <a:p>
            <a:pPr marL="1022033" marR="4286" lvl="2" indent="-171926">
              <a:lnSpc>
                <a:spcPts val="1223"/>
              </a:lnSpc>
              <a:spcBef>
                <a:spcPts val="56"/>
              </a:spcBef>
              <a:buFont typeface="Wingdings"/>
              <a:buChar char=""/>
              <a:tabLst>
                <a:tab pos="1022033" algn="l"/>
                <a:tab pos="1022509" algn="l"/>
              </a:tabLst>
            </a:pPr>
            <a:r>
              <a:rPr sz="900" spc="60" dirty="0">
                <a:latin typeface="Cambria"/>
                <a:cs typeface="Cambria"/>
              </a:rPr>
              <a:t>Maxterm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each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combination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variables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that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produces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0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75" dirty="0">
                <a:latin typeface="Cambria"/>
                <a:cs typeface="Cambria"/>
              </a:rPr>
              <a:t>and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then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taking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109" dirty="0">
                <a:latin typeface="Cambria"/>
                <a:cs typeface="Cambria"/>
              </a:rPr>
              <a:t>OR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all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those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terms.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8984394" y="7042458"/>
            <a:ext cx="1256797" cy="1088087"/>
          </a:xfrm>
          <a:prstGeom prst="rect">
            <a:avLst/>
          </a:prstGeom>
        </p:spPr>
        <p:txBody>
          <a:bodyPr vert="horz" wrap="square" lIns="0" tIns="4763" rIns="0" bIns="0" rtlCol="0" anchor="b">
            <a:spAutoFit/>
          </a:bodyPr>
          <a:lstStyle/>
          <a:p>
            <a:pPr marL="9525">
              <a:spcBef>
                <a:spcPts val="38"/>
              </a:spcBef>
            </a:pPr>
            <a:r>
              <a:rPr spc="-4" dirty="0"/>
              <a:t>Page</a:t>
            </a:r>
            <a:r>
              <a:rPr spc="-30" dirty="0"/>
              <a:t> </a:t>
            </a:r>
            <a:r>
              <a:rPr dirty="0"/>
              <a:t>15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38904" y="1502663"/>
            <a:ext cx="4361021" cy="3600697"/>
          </a:xfrm>
          <a:prstGeom prst="rect">
            <a:avLst/>
          </a:prstGeom>
        </p:spPr>
        <p:txBody>
          <a:bodyPr vert="horz" wrap="square" lIns="0" tIns="25241" rIns="0" bIns="0" rtlCol="0">
            <a:spAutoFit/>
          </a:bodyPr>
          <a:lstStyle/>
          <a:p>
            <a:pPr marL="180499" indent="-171450">
              <a:spcBef>
                <a:spcPts val="199"/>
              </a:spcBef>
              <a:buFont typeface="Symbol"/>
              <a:buChar char=""/>
              <a:tabLst>
                <a:tab pos="180499" algn="l"/>
                <a:tab pos="180975" algn="l"/>
              </a:tabLst>
            </a:pPr>
            <a:r>
              <a:rPr sz="900" b="1" spc="56" dirty="0">
                <a:latin typeface="Cambria"/>
                <a:cs typeface="Cambria"/>
              </a:rPr>
              <a:t>Minterm:</a:t>
            </a:r>
            <a:endParaRPr sz="900">
              <a:latin typeface="Cambria"/>
              <a:cs typeface="Cambria"/>
            </a:endParaRPr>
          </a:p>
          <a:p>
            <a:pPr marL="523399" marR="3810" lvl="1" indent="-171450">
              <a:lnSpc>
                <a:spcPts val="1215"/>
              </a:lnSpc>
              <a:spcBef>
                <a:spcPts val="56"/>
              </a:spcBef>
              <a:buFont typeface="Courier New"/>
              <a:buChar char="o"/>
              <a:tabLst>
                <a:tab pos="523875" algn="l"/>
              </a:tabLst>
            </a:pP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24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n</a:t>
            </a:r>
            <a:r>
              <a:rPr sz="900" spc="338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variable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FF0000"/>
                </a:solidFill>
                <a:latin typeface="Cambria"/>
                <a:cs typeface="Cambria"/>
              </a:rPr>
              <a:t>is</a:t>
            </a:r>
            <a:r>
              <a:rPr sz="900" b="1" spc="13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49" dirty="0">
                <a:solidFill>
                  <a:srgbClr val="FF0000"/>
                </a:solidFill>
                <a:latin typeface="Cambria"/>
                <a:cs typeface="Cambria"/>
              </a:rPr>
              <a:t>product</a:t>
            </a:r>
            <a:r>
              <a:rPr sz="900" b="1" spc="9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24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n</a:t>
            </a:r>
            <a:r>
              <a:rPr sz="900" spc="341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literals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which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each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variable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appears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exactly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once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either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T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90" dirty="0">
                <a:latin typeface="Cambria"/>
                <a:cs typeface="Cambria"/>
              </a:rPr>
              <a:t> 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form,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but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not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both.</a:t>
            </a:r>
            <a:endParaRPr sz="900">
              <a:latin typeface="Cambria"/>
              <a:cs typeface="Cambria"/>
            </a:endParaRPr>
          </a:p>
          <a:p>
            <a:pPr marL="866775" marR="3810" lvl="2" indent="-171926">
              <a:lnSpc>
                <a:spcPts val="1215"/>
              </a:lnSpc>
              <a:buClr>
                <a:srgbClr val="00AFEF"/>
              </a:buClr>
              <a:buFont typeface="Wingdings"/>
              <a:buChar char=""/>
              <a:tabLst>
                <a:tab pos="866775" algn="l"/>
                <a:tab pos="867251" algn="l"/>
              </a:tabLst>
            </a:pPr>
            <a:r>
              <a:rPr sz="900" spc="56" dirty="0">
                <a:latin typeface="Cambria"/>
                <a:cs typeface="Cambria"/>
              </a:rPr>
              <a:t>Minterms</a:t>
            </a:r>
            <a:r>
              <a:rPr sz="900" spc="23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are</a:t>
            </a:r>
            <a:r>
              <a:rPr sz="900" spc="240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called</a:t>
            </a:r>
            <a:r>
              <a:rPr sz="900" spc="24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products</a:t>
            </a:r>
            <a:r>
              <a:rPr sz="900" spc="240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because</a:t>
            </a:r>
            <a:r>
              <a:rPr sz="900" spc="259" dirty="0">
                <a:latin typeface="Cambria"/>
                <a:cs typeface="Cambria"/>
              </a:rPr>
              <a:t> </a:t>
            </a:r>
            <a:r>
              <a:rPr sz="900" b="1" spc="71" dirty="0">
                <a:solidFill>
                  <a:srgbClr val="00AFEF"/>
                </a:solidFill>
                <a:latin typeface="Cambria"/>
                <a:cs typeface="Cambria"/>
              </a:rPr>
              <a:t>they</a:t>
            </a:r>
            <a:r>
              <a:rPr sz="900" b="1" spc="274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23" dirty="0">
                <a:solidFill>
                  <a:srgbClr val="00AFEF"/>
                </a:solidFill>
                <a:latin typeface="Cambria"/>
                <a:cs typeface="Cambria"/>
              </a:rPr>
              <a:t>are</a:t>
            </a:r>
            <a:r>
              <a:rPr sz="900" b="1" spc="60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68" dirty="0">
                <a:solidFill>
                  <a:srgbClr val="00AFEF"/>
                </a:solidFill>
                <a:latin typeface="Cambria"/>
                <a:cs typeface="Cambria"/>
              </a:rPr>
              <a:t>the</a:t>
            </a:r>
            <a:r>
              <a:rPr sz="900" b="1" spc="278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logical </a:t>
            </a:r>
            <a:r>
              <a:rPr sz="900" b="1" spc="-188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56" dirty="0">
                <a:solidFill>
                  <a:srgbClr val="00AFEF"/>
                </a:solidFill>
                <a:latin typeface="Cambria"/>
                <a:cs typeface="Cambria"/>
              </a:rPr>
              <a:t>AND</a:t>
            </a:r>
            <a:r>
              <a:rPr sz="900" b="1" spc="101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of</a:t>
            </a:r>
            <a:r>
              <a:rPr sz="900" b="1" spc="105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38" dirty="0">
                <a:solidFill>
                  <a:srgbClr val="00AFEF"/>
                </a:solidFill>
                <a:latin typeface="Cambria"/>
                <a:cs typeface="Cambria"/>
              </a:rPr>
              <a:t>a</a:t>
            </a:r>
            <a:r>
              <a:rPr sz="900" b="1" spc="101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60" dirty="0">
                <a:solidFill>
                  <a:srgbClr val="00AFEF"/>
                </a:solidFill>
                <a:latin typeface="Cambria"/>
                <a:cs typeface="Cambria"/>
              </a:rPr>
              <a:t>set</a:t>
            </a:r>
            <a:r>
              <a:rPr sz="900" b="1" spc="105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of</a:t>
            </a:r>
            <a:r>
              <a:rPr sz="900" b="1" spc="101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38" dirty="0">
                <a:solidFill>
                  <a:srgbClr val="00AFEF"/>
                </a:solidFill>
                <a:latin typeface="Cambria"/>
                <a:cs typeface="Cambria"/>
              </a:rPr>
              <a:t>variables.</a:t>
            </a:r>
            <a:endParaRPr sz="900">
              <a:latin typeface="Cambria"/>
              <a:cs typeface="Cambria"/>
            </a:endParaRPr>
          </a:p>
          <a:p>
            <a:pPr marL="523399" marR="5239" lvl="1" indent="-171450">
              <a:lnSpc>
                <a:spcPts val="1215"/>
              </a:lnSpc>
              <a:buFont typeface="Courier New"/>
              <a:buChar char="o"/>
              <a:tabLst>
                <a:tab pos="523875" algn="l"/>
              </a:tabLst>
            </a:pPr>
            <a:r>
              <a:rPr sz="900" spc="90" dirty="0">
                <a:latin typeface="Cambria"/>
                <a:cs typeface="Cambria"/>
              </a:rPr>
              <a:t>Each</a:t>
            </a:r>
            <a:r>
              <a:rPr sz="900" spc="15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has</a:t>
            </a:r>
            <a:r>
              <a:rPr sz="900" spc="153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value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1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exactly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one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combination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values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of </a:t>
            </a:r>
            <a:r>
              <a:rPr sz="900" spc="-184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variables.</a:t>
            </a:r>
            <a:endParaRPr sz="900">
              <a:latin typeface="Cambria"/>
              <a:cs typeface="Cambria"/>
            </a:endParaRPr>
          </a:p>
          <a:p>
            <a:pPr marL="351949">
              <a:spcBef>
                <a:spcPts val="71"/>
              </a:spcBef>
            </a:pPr>
            <a:r>
              <a:rPr sz="900" dirty="0">
                <a:latin typeface="Courier New"/>
                <a:cs typeface="Courier New"/>
              </a:rPr>
              <a:t>o</a:t>
            </a:r>
            <a:r>
              <a:rPr sz="900" spc="248" dirty="0">
                <a:latin typeface="Courier New"/>
                <a:cs typeface="Courier New"/>
              </a:rPr>
              <a:t> </a:t>
            </a:r>
            <a:r>
              <a:rPr sz="900" spc="83" dirty="0">
                <a:latin typeface="Cambria"/>
                <a:cs typeface="Cambria"/>
              </a:rPr>
              <a:t>E.g.: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105" dirty="0">
                <a:latin typeface="Cambria"/>
                <a:cs typeface="Cambria"/>
              </a:rPr>
              <a:t>ABC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" dirty="0">
                <a:latin typeface="Cambria"/>
                <a:cs typeface="Cambria"/>
              </a:rPr>
              <a:t>(111)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dirty="0">
                <a:latin typeface="Wingdings"/>
                <a:cs typeface="Wingdings"/>
              </a:rPr>
              <a:t></a:t>
            </a:r>
            <a:r>
              <a:rPr sz="900" spc="53" dirty="0">
                <a:latin typeface="Times New Roman"/>
                <a:cs typeface="Times New Roman"/>
              </a:rPr>
              <a:t> </a:t>
            </a:r>
            <a:r>
              <a:rPr sz="900" spc="75" dirty="0">
                <a:latin typeface="Cambria"/>
                <a:cs typeface="Cambria"/>
              </a:rPr>
              <a:t>m7</a:t>
            </a:r>
            <a:endParaRPr sz="900">
              <a:latin typeface="Cambria"/>
              <a:cs typeface="Cambria"/>
            </a:endParaRPr>
          </a:p>
          <a:p>
            <a:pPr marL="523399" marR="5239" lvl="1" indent="-171450">
              <a:lnSpc>
                <a:spcPct val="111700"/>
              </a:lnSpc>
              <a:spcBef>
                <a:spcPts val="11"/>
              </a:spcBef>
              <a:buFont typeface="Courier New"/>
              <a:buChar char="o"/>
              <a:tabLst>
                <a:tab pos="523875" algn="l"/>
              </a:tabLst>
            </a:pP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can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be</a:t>
            </a:r>
            <a:r>
              <a:rPr sz="900" spc="180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written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as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98" dirty="0">
                <a:latin typeface="Cambria"/>
                <a:cs typeface="Cambria"/>
              </a:rPr>
              <a:t>sum</a:t>
            </a:r>
            <a:r>
              <a:rPr sz="900" spc="180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95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minterms,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which</a:t>
            </a:r>
            <a:r>
              <a:rPr sz="900" spc="17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is</a:t>
            </a:r>
            <a:r>
              <a:rPr sz="900" spc="191" dirty="0">
                <a:latin typeface="Cambria"/>
                <a:cs typeface="Cambria"/>
              </a:rPr>
              <a:t> </a:t>
            </a:r>
            <a:r>
              <a:rPr sz="900" spc="26" dirty="0">
                <a:latin typeface="Cambria"/>
                <a:cs typeface="Cambria"/>
              </a:rPr>
              <a:t>referred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to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 </a:t>
            </a:r>
            <a:r>
              <a:rPr sz="900" spc="56" dirty="0">
                <a:latin typeface="Cambria"/>
                <a:cs typeface="Cambria"/>
              </a:rPr>
              <a:t>minterm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expansion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83" dirty="0">
                <a:latin typeface="Cambria"/>
                <a:cs typeface="Cambria"/>
              </a:rPr>
              <a:t> 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standard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b="1" i="1" spc="83" dirty="0">
                <a:solidFill>
                  <a:srgbClr val="C00000"/>
                </a:solidFill>
                <a:latin typeface="Cambria"/>
                <a:cs typeface="Cambria"/>
              </a:rPr>
              <a:t>sum</a:t>
            </a:r>
            <a:r>
              <a:rPr sz="900" b="1" i="1" spc="101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i="1" spc="68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900" b="1" i="1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i="1" spc="75" dirty="0">
                <a:solidFill>
                  <a:srgbClr val="C00000"/>
                </a:solidFill>
                <a:latin typeface="Cambria"/>
                <a:cs typeface="Cambria"/>
              </a:rPr>
              <a:t>products.</a:t>
            </a:r>
            <a:endParaRPr sz="900">
              <a:latin typeface="Cambria"/>
              <a:cs typeface="Cambria"/>
            </a:endParaRPr>
          </a:p>
          <a:p>
            <a:pPr marL="180499" indent="-171450">
              <a:spcBef>
                <a:spcPts val="206"/>
              </a:spcBef>
              <a:buFont typeface="Symbol"/>
              <a:buChar char=""/>
              <a:tabLst>
                <a:tab pos="180499" algn="l"/>
                <a:tab pos="180975" algn="l"/>
              </a:tabLst>
            </a:pPr>
            <a:r>
              <a:rPr sz="900" b="1" spc="56" dirty="0">
                <a:latin typeface="Cambria"/>
                <a:cs typeface="Cambria"/>
              </a:rPr>
              <a:t>Maxterm:</a:t>
            </a:r>
            <a:endParaRPr sz="900">
              <a:latin typeface="Cambria"/>
              <a:cs typeface="Cambria"/>
            </a:endParaRPr>
          </a:p>
          <a:p>
            <a:pPr marL="523399" marR="3810" lvl="1" indent="-171450">
              <a:lnSpc>
                <a:spcPts val="1215"/>
              </a:lnSpc>
              <a:spcBef>
                <a:spcPts val="53"/>
              </a:spcBef>
              <a:buFont typeface="Courier New"/>
              <a:buChar char="o"/>
              <a:tabLst>
                <a:tab pos="523875" algn="l"/>
              </a:tabLst>
            </a:pP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maxterm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n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variables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FF0000"/>
                </a:solidFill>
                <a:latin typeface="Cambria"/>
                <a:cs typeface="Cambria"/>
              </a:rPr>
              <a:t>is</a:t>
            </a:r>
            <a:r>
              <a:rPr sz="900" b="1" spc="13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68" dirty="0">
                <a:solidFill>
                  <a:srgbClr val="FF0000"/>
                </a:solidFill>
                <a:latin typeface="Cambria"/>
                <a:cs typeface="Cambria"/>
              </a:rPr>
              <a:t>sum</a:t>
            </a:r>
            <a:r>
              <a:rPr sz="900" b="1" spc="13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FF0000"/>
                </a:solidFill>
                <a:latin typeface="Cambria"/>
                <a:cs typeface="Cambria"/>
              </a:rPr>
              <a:t>of</a:t>
            </a:r>
            <a:r>
              <a:rPr sz="900" b="1" spc="13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68" dirty="0">
                <a:solidFill>
                  <a:srgbClr val="FF0000"/>
                </a:solidFill>
                <a:latin typeface="Cambria"/>
                <a:cs typeface="Cambria"/>
              </a:rPr>
              <a:t>n</a:t>
            </a:r>
            <a:r>
              <a:rPr sz="900" b="1" spc="10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literals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which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each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variable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appears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exactly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once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T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form,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but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not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in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both.</a:t>
            </a:r>
            <a:endParaRPr sz="900">
              <a:latin typeface="Cambria"/>
              <a:cs typeface="Cambria"/>
            </a:endParaRPr>
          </a:p>
          <a:p>
            <a:pPr marL="866775" marR="3810" lvl="2" indent="-171926">
              <a:lnSpc>
                <a:spcPts val="1215"/>
              </a:lnSpc>
              <a:buClr>
                <a:srgbClr val="00AFEF"/>
              </a:buClr>
              <a:buFont typeface="Wingdings"/>
              <a:buChar char=""/>
              <a:tabLst>
                <a:tab pos="866775" algn="l"/>
                <a:tab pos="867251" algn="l"/>
              </a:tabLst>
            </a:pPr>
            <a:r>
              <a:rPr sz="900" spc="64" dirty="0">
                <a:latin typeface="Cambria"/>
                <a:cs typeface="Cambria"/>
              </a:rPr>
              <a:t>Maxterms</a:t>
            </a:r>
            <a:r>
              <a:rPr sz="900" spc="172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are</a:t>
            </a:r>
            <a:r>
              <a:rPr sz="900" spc="172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called</a:t>
            </a:r>
            <a:r>
              <a:rPr sz="900" spc="188" dirty="0">
                <a:latin typeface="Cambria"/>
                <a:cs typeface="Cambria"/>
              </a:rPr>
              <a:t> </a:t>
            </a:r>
            <a:r>
              <a:rPr sz="900" spc="94" dirty="0">
                <a:latin typeface="Cambria"/>
                <a:cs typeface="Cambria"/>
              </a:rPr>
              <a:t>sums</a:t>
            </a:r>
            <a:r>
              <a:rPr sz="900" spc="172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because</a:t>
            </a:r>
            <a:r>
              <a:rPr sz="900" spc="184" dirty="0">
                <a:latin typeface="Cambria"/>
                <a:cs typeface="Cambria"/>
              </a:rPr>
              <a:t> </a:t>
            </a:r>
            <a:r>
              <a:rPr sz="900" b="1" spc="71" dirty="0">
                <a:solidFill>
                  <a:srgbClr val="00AFEF"/>
                </a:solidFill>
                <a:latin typeface="Cambria"/>
                <a:cs typeface="Cambria"/>
              </a:rPr>
              <a:t>they</a:t>
            </a:r>
            <a:r>
              <a:rPr sz="900" b="1" spc="210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23" dirty="0">
                <a:solidFill>
                  <a:srgbClr val="00AFEF"/>
                </a:solidFill>
                <a:latin typeface="Cambria"/>
                <a:cs typeface="Cambria"/>
              </a:rPr>
              <a:t>are</a:t>
            </a:r>
            <a:r>
              <a:rPr sz="900" b="1" spc="214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68" dirty="0">
                <a:solidFill>
                  <a:srgbClr val="00AFEF"/>
                </a:solidFill>
                <a:latin typeface="Cambria"/>
                <a:cs typeface="Cambria"/>
              </a:rPr>
              <a:t>the</a:t>
            </a:r>
            <a:r>
              <a:rPr sz="900" b="1" spc="210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logical</a:t>
            </a:r>
            <a:r>
              <a:rPr sz="900" b="1" spc="210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98" dirty="0">
                <a:solidFill>
                  <a:srgbClr val="00AFEF"/>
                </a:solidFill>
                <a:latin typeface="Cambria"/>
                <a:cs typeface="Cambria"/>
              </a:rPr>
              <a:t>OR </a:t>
            </a:r>
            <a:r>
              <a:rPr sz="900" b="1" spc="-184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of</a:t>
            </a:r>
            <a:r>
              <a:rPr sz="900" b="1" spc="101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38" dirty="0">
                <a:solidFill>
                  <a:srgbClr val="00AFEF"/>
                </a:solidFill>
                <a:latin typeface="Cambria"/>
                <a:cs typeface="Cambria"/>
              </a:rPr>
              <a:t>a</a:t>
            </a:r>
            <a:r>
              <a:rPr sz="900" b="1" spc="105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60" dirty="0">
                <a:solidFill>
                  <a:srgbClr val="00AFEF"/>
                </a:solidFill>
                <a:latin typeface="Cambria"/>
                <a:cs typeface="Cambria"/>
              </a:rPr>
              <a:t>set</a:t>
            </a:r>
            <a:r>
              <a:rPr sz="900" b="1" spc="101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00AFEF"/>
                </a:solidFill>
                <a:latin typeface="Cambria"/>
                <a:cs typeface="Cambria"/>
              </a:rPr>
              <a:t>of</a:t>
            </a:r>
            <a:r>
              <a:rPr sz="900" b="1" spc="105" dirty="0">
                <a:solidFill>
                  <a:srgbClr val="00AFEF"/>
                </a:solidFill>
                <a:latin typeface="Cambria"/>
                <a:cs typeface="Cambria"/>
              </a:rPr>
              <a:t> </a:t>
            </a:r>
            <a:r>
              <a:rPr sz="900" b="1" spc="38" dirty="0">
                <a:solidFill>
                  <a:srgbClr val="00AFEF"/>
                </a:solidFill>
                <a:latin typeface="Cambria"/>
                <a:cs typeface="Cambria"/>
              </a:rPr>
              <a:t>variables.</a:t>
            </a:r>
            <a:endParaRPr sz="900">
              <a:latin typeface="Cambria"/>
              <a:cs typeface="Cambria"/>
            </a:endParaRPr>
          </a:p>
          <a:p>
            <a:pPr marL="523399" marR="4763" lvl="1" indent="-171450">
              <a:lnSpc>
                <a:spcPts val="1215"/>
              </a:lnSpc>
              <a:spcBef>
                <a:spcPts val="4"/>
              </a:spcBef>
              <a:buFont typeface="Courier New"/>
              <a:buChar char="o"/>
              <a:tabLst>
                <a:tab pos="523875" algn="l"/>
              </a:tabLst>
            </a:pPr>
            <a:r>
              <a:rPr sz="900" spc="90" dirty="0">
                <a:latin typeface="Cambria"/>
                <a:cs typeface="Cambria"/>
              </a:rPr>
              <a:t>Each</a:t>
            </a:r>
            <a:r>
              <a:rPr sz="900" spc="353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maxterm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has</a:t>
            </a:r>
            <a:r>
              <a:rPr sz="900" spc="353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35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value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139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0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14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exactly</a:t>
            </a:r>
            <a:r>
              <a:rPr sz="900" spc="11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one</a:t>
            </a:r>
            <a:r>
              <a:rPr sz="900" spc="11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combination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of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values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variables.</a:t>
            </a:r>
            <a:endParaRPr sz="900">
              <a:latin typeface="Cambria"/>
              <a:cs typeface="Cambria"/>
            </a:endParaRPr>
          </a:p>
          <a:p>
            <a:pPr marL="523399" lvl="1" indent="-171926">
              <a:spcBef>
                <a:spcPts val="71"/>
              </a:spcBef>
              <a:buFont typeface="Courier New"/>
              <a:buChar char="o"/>
              <a:tabLst>
                <a:tab pos="523875" algn="l"/>
              </a:tabLst>
            </a:pPr>
            <a:r>
              <a:rPr sz="900" spc="83" dirty="0">
                <a:latin typeface="Cambria"/>
                <a:cs typeface="Cambria"/>
              </a:rPr>
              <a:t>E.g.: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13" dirty="0">
                <a:latin typeface="Cambria"/>
                <a:cs typeface="Cambria"/>
              </a:rPr>
              <a:t>B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01" dirty="0">
                <a:latin typeface="Cambria"/>
                <a:cs typeface="Cambria"/>
              </a:rPr>
              <a:t>C`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" dirty="0">
                <a:latin typeface="Cambria"/>
                <a:cs typeface="Cambria"/>
              </a:rPr>
              <a:t>(001)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dirty="0">
                <a:latin typeface="Wingdings"/>
                <a:cs typeface="Wingdings"/>
              </a:rPr>
              <a:t></a:t>
            </a:r>
            <a:r>
              <a:rPr sz="900" spc="56" dirty="0">
                <a:latin typeface="Times New Roman"/>
                <a:cs typeface="Times New Roman"/>
              </a:rPr>
              <a:t> </a:t>
            </a:r>
            <a:r>
              <a:rPr sz="900" spc="75" dirty="0">
                <a:latin typeface="Cambria"/>
                <a:cs typeface="Cambria"/>
              </a:rPr>
              <a:t>M1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(the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value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is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26" dirty="0">
                <a:latin typeface="Cambria"/>
                <a:cs typeface="Cambria"/>
              </a:rPr>
              <a:t>0).</a:t>
            </a:r>
            <a:endParaRPr sz="900">
              <a:latin typeface="Cambria"/>
              <a:cs typeface="Cambria"/>
            </a:endParaRPr>
          </a:p>
          <a:p>
            <a:pPr marL="866775" lvl="2" indent="-172403">
              <a:spcBef>
                <a:spcPts val="206"/>
              </a:spcBef>
              <a:buFont typeface="Wingdings"/>
              <a:buChar char=""/>
              <a:tabLst>
                <a:tab pos="866775" algn="l"/>
                <a:tab pos="867251" algn="l"/>
              </a:tabLst>
            </a:pPr>
            <a:r>
              <a:rPr sz="1350" spc="45" baseline="4629" dirty="0">
                <a:latin typeface="Cambria"/>
                <a:cs typeface="Cambria"/>
              </a:rPr>
              <a:t>Therefore;</a:t>
            </a:r>
            <a:r>
              <a:rPr sz="1350" spc="213" baseline="4629" dirty="0">
                <a:latin typeface="Cambria"/>
                <a:cs typeface="Cambria"/>
              </a:rPr>
              <a:t> </a:t>
            </a:r>
            <a:r>
              <a:rPr sz="1350" b="1" spc="73" baseline="4629" dirty="0">
                <a:latin typeface="Cambria"/>
                <a:cs typeface="Cambria"/>
              </a:rPr>
              <a:t>M</a:t>
            </a:r>
            <a:r>
              <a:rPr sz="600" b="1" spc="49" dirty="0">
                <a:latin typeface="Cambria"/>
                <a:cs typeface="Cambria"/>
              </a:rPr>
              <a:t>i</a:t>
            </a:r>
            <a:r>
              <a:rPr sz="600" b="1" spc="158" dirty="0">
                <a:latin typeface="Cambria"/>
                <a:cs typeface="Cambria"/>
              </a:rPr>
              <a:t> </a:t>
            </a:r>
            <a:r>
              <a:rPr sz="1350" b="1" spc="5" baseline="4629" dirty="0">
                <a:latin typeface="Cambria"/>
                <a:cs typeface="Cambria"/>
              </a:rPr>
              <a:t>=</a:t>
            </a:r>
            <a:r>
              <a:rPr sz="1350" b="1" spc="134" baseline="4629" dirty="0">
                <a:latin typeface="Cambria"/>
                <a:cs typeface="Cambria"/>
              </a:rPr>
              <a:t> </a:t>
            </a:r>
            <a:r>
              <a:rPr sz="1350" b="1" spc="113" baseline="4629" dirty="0">
                <a:latin typeface="Cambria"/>
                <a:cs typeface="Cambria"/>
              </a:rPr>
              <a:t>m</a:t>
            </a:r>
            <a:r>
              <a:rPr sz="600" b="1" spc="75" dirty="0">
                <a:latin typeface="Cambria"/>
                <a:cs typeface="Cambria"/>
              </a:rPr>
              <a:t>i</a:t>
            </a:r>
            <a:r>
              <a:rPr sz="1350" b="1" spc="113" baseline="4629" dirty="0">
                <a:latin typeface="Cambria"/>
                <a:cs typeface="Cambria"/>
              </a:rPr>
              <a:t>`</a:t>
            </a:r>
            <a:endParaRPr sz="1350" baseline="4629">
              <a:latin typeface="Cambria"/>
              <a:cs typeface="Cambria"/>
            </a:endParaRPr>
          </a:p>
          <a:p>
            <a:pPr marL="523399" lvl="1" indent="-171926">
              <a:spcBef>
                <a:spcPts val="64"/>
              </a:spcBef>
              <a:buFont typeface="Courier New"/>
              <a:buChar char="o"/>
              <a:tabLst>
                <a:tab pos="523875" algn="l"/>
              </a:tabLst>
            </a:pPr>
            <a:r>
              <a:rPr sz="900" spc="49" dirty="0">
                <a:latin typeface="Cambria"/>
                <a:cs typeface="Cambria"/>
              </a:rPr>
              <a:t>A </a:t>
            </a:r>
            <a:r>
              <a:rPr sz="900" spc="124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 </a:t>
            </a:r>
            <a:r>
              <a:rPr sz="900" spc="120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can 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be </a:t>
            </a:r>
            <a:r>
              <a:rPr sz="900" spc="127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written </a:t>
            </a:r>
            <a:r>
              <a:rPr sz="900" spc="143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as </a:t>
            </a:r>
            <a:r>
              <a:rPr sz="900" spc="98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 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product </a:t>
            </a:r>
            <a:r>
              <a:rPr sz="900" spc="124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 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maxterms, 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which </a:t>
            </a:r>
            <a:r>
              <a:rPr sz="900" spc="11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is</a:t>
            </a:r>
            <a:endParaRPr sz="900">
              <a:latin typeface="Cambria"/>
              <a:cs typeface="Cambria"/>
            </a:endParaRPr>
          </a:p>
          <a:p>
            <a:pPr marL="523399" marR="3810">
              <a:lnSpc>
                <a:spcPts val="1215"/>
              </a:lnSpc>
              <a:spcBef>
                <a:spcPts val="53"/>
              </a:spcBef>
            </a:pPr>
            <a:r>
              <a:rPr sz="900" spc="26" dirty="0">
                <a:latin typeface="Cambria"/>
                <a:cs typeface="Cambria"/>
              </a:rPr>
              <a:t>referred</a:t>
            </a:r>
            <a:r>
              <a:rPr sz="900" spc="161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to</a:t>
            </a:r>
            <a:r>
              <a:rPr sz="900" spc="158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as</a:t>
            </a:r>
            <a:r>
              <a:rPr sz="900" spc="109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maxterm</a:t>
            </a:r>
            <a:r>
              <a:rPr sz="900" spc="127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expansion</a:t>
            </a:r>
            <a:r>
              <a:rPr sz="900" spc="135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or</a:t>
            </a:r>
            <a:r>
              <a:rPr sz="900" spc="165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standard</a:t>
            </a:r>
            <a:r>
              <a:rPr sz="900" spc="139" dirty="0">
                <a:latin typeface="Cambria"/>
                <a:cs typeface="Cambria"/>
              </a:rPr>
              <a:t> </a:t>
            </a:r>
            <a:r>
              <a:rPr sz="900" b="1" i="1" spc="71" dirty="0">
                <a:solidFill>
                  <a:srgbClr val="C00000"/>
                </a:solidFill>
                <a:latin typeface="Cambria"/>
                <a:cs typeface="Cambria"/>
              </a:rPr>
              <a:t>product</a:t>
            </a:r>
            <a:r>
              <a:rPr sz="900" b="1" i="1" spc="161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i="1" spc="68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900" b="1" i="1" spc="-18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i="1" spc="86" dirty="0">
                <a:solidFill>
                  <a:srgbClr val="C00000"/>
                </a:solidFill>
                <a:latin typeface="Cambria"/>
                <a:cs typeface="Cambria"/>
              </a:rPr>
              <a:t>sums</a:t>
            </a:r>
            <a:r>
              <a:rPr sz="900" spc="86" dirty="0">
                <a:latin typeface="Cambria"/>
                <a:cs typeface="Cambria"/>
              </a:rPr>
              <a:t>.</a:t>
            </a:r>
            <a:endParaRPr sz="900">
              <a:latin typeface="Cambria"/>
              <a:cs typeface="Cambria"/>
            </a:endParaRPr>
          </a:p>
          <a:p>
            <a:pPr marL="180499" indent="-171450">
              <a:spcBef>
                <a:spcPts val="146"/>
              </a:spcBef>
              <a:buFont typeface="Symbol"/>
              <a:buChar char=""/>
              <a:tabLst>
                <a:tab pos="180499" algn="l"/>
                <a:tab pos="180975" algn="l"/>
              </a:tabLst>
            </a:pPr>
            <a:r>
              <a:rPr sz="900" spc="64" dirty="0">
                <a:latin typeface="Cambria"/>
                <a:cs typeface="Cambria"/>
              </a:rPr>
              <a:t>Example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consider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following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truth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table: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8984394" y="7042458"/>
            <a:ext cx="1256797" cy="1088087"/>
          </a:xfrm>
          <a:prstGeom prst="rect">
            <a:avLst/>
          </a:prstGeom>
        </p:spPr>
        <p:txBody>
          <a:bodyPr vert="horz" wrap="square" lIns="0" tIns="4763" rIns="0" bIns="0" rtlCol="0" anchor="b">
            <a:spAutoFit/>
          </a:bodyPr>
          <a:lstStyle/>
          <a:p>
            <a:pPr marL="9525">
              <a:spcBef>
                <a:spcPts val="38"/>
              </a:spcBef>
            </a:pPr>
            <a:r>
              <a:rPr spc="-4" dirty="0"/>
              <a:t>Page</a:t>
            </a:r>
            <a:r>
              <a:rPr spc="-30" dirty="0"/>
              <a:t> </a:t>
            </a:r>
            <a:r>
              <a:rPr dirty="0"/>
              <a:t>16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289804" y="5098039"/>
          <a:ext cx="1006791" cy="1207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694"/>
                <a:gridCol w="303371"/>
                <a:gridCol w="290036"/>
                <a:gridCol w="196691"/>
              </a:tblGrid>
              <a:tr h="134521">
                <a:tc>
                  <a:txBody>
                    <a:bodyPr/>
                    <a:lstStyle/>
                    <a:p>
                      <a:pPr marL="31750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A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B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C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F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4398">
                <a:tc>
                  <a:txBody>
                    <a:bodyPr/>
                    <a:lstStyle/>
                    <a:p>
                      <a:pPr marL="38735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3826">
                <a:tc>
                  <a:txBody>
                    <a:bodyPr/>
                    <a:lstStyle/>
                    <a:p>
                      <a:pPr marL="38735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05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4303">
                <a:tc>
                  <a:txBody>
                    <a:bodyPr/>
                    <a:lstStyle/>
                    <a:p>
                      <a:pPr marL="38735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4303">
                <a:tc>
                  <a:txBody>
                    <a:bodyPr/>
                    <a:lstStyle/>
                    <a:p>
                      <a:pPr marL="38735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3730">
                <a:tc>
                  <a:txBody>
                    <a:bodyPr/>
                    <a:lstStyle/>
                    <a:p>
                      <a:pPr marL="38735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05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4303">
                <a:tc>
                  <a:txBody>
                    <a:bodyPr/>
                    <a:lstStyle/>
                    <a:p>
                      <a:pPr marL="38735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4303">
                <a:tc>
                  <a:txBody>
                    <a:bodyPr/>
                    <a:lstStyle/>
                    <a:p>
                      <a:pPr marL="38735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1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10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133949">
                <a:tc>
                  <a:txBody>
                    <a:bodyPr/>
                    <a:lstStyle/>
                    <a:p>
                      <a:pPr marL="38735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30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305"/>
                        </a:lnSpc>
                      </a:pPr>
                      <a:r>
                        <a:rPr sz="900" b="1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38903" y="6435377"/>
            <a:ext cx="3895725" cy="1387399"/>
          </a:xfrm>
          <a:prstGeom prst="rect">
            <a:avLst/>
          </a:prstGeom>
        </p:spPr>
        <p:txBody>
          <a:bodyPr vert="horz" wrap="square" lIns="0" tIns="25241" rIns="0" bIns="0" rtlCol="0">
            <a:spAutoFit/>
          </a:bodyPr>
          <a:lstStyle/>
          <a:p>
            <a:pPr marL="180499" indent="-171450">
              <a:spcBef>
                <a:spcPts val="199"/>
              </a:spcBef>
              <a:buFont typeface="Symbol"/>
              <a:buChar char=""/>
              <a:tabLst>
                <a:tab pos="180499" algn="l"/>
                <a:tab pos="180975" algn="l"/>
              </a:tabLst>
            </a:pPr>
            <a:r>
              <a:rPr sz="900" spc="68" dirty="0">
                <a:latin typeface="Cambria"/>
                <a:cs typeface="Cambria"/>
              </a:rPr>
              <a:t>Using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=1,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gives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05" dirty="0">
                <a:latin typeface="Cambria"/>
                <a:cs typeface="Cambria"/>
              </a:rPr>
              <a:t>SOP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form:</a:t>
            </a:r>
            <a:endParaRPr sz="900">
              <a:latin typeface="Cambria"/>
              <a:cs typeface="Cambria"/>
            </a:endParaRPr>
          </a:p>
          <a:p>
            <a:pPr marL="523399">
              <a:spcBef>
                <a:spcPts val="127"/>
              </a:spcBef>
            </a:pP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A`BC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AB`C`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AB`C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ABC`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05" dirty="0">
                <a:latin typeface="Cambria"/>
                <a:cs typeface="Cambria"/>
              </a:rPr>
              <a:t>ABC</a:t>
            </a:r>
            <a:endParaRPr sz="900">
              <a:latin typeface="Cambria"/>
              <a:cs typeface="Cambria"/>
            </a:endParaRPr>
          </a:p>
          <a:p>
            <a:pPr marL="633413">
              <a:spcBef>
                <a:spcPts val="135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A`BC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AB`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AB</a:t>
            </a:r>
            <a:endParaRPr sz="900">
              <a:latin typeface="Cambria"/>
              <a:cs typeface="Cambria"/>
            </a:endParaRPr>
          </a:p>
          <a:p>
            <a:pPr marL="633413">
              <a:spcBef>
                <a:spcPts val="135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A`BC</a:t>
            </a:r>
            <a:r>
              <a:rPr sz="900" spc="71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</a:t>
            </a:r>
            <a:endParaRPr sz="900">
              <a:latin typeface="Cambria"/>
              <a:cs typeface="Cambria"/>
            </a:endParaRPr>
          </a:p>
          <a:p>
            <a:pPr marL="633413">
              <a:spcBef>
                <a:spcPts val="139"/>
              </a:spcBef>
              <a:tabLst>
                <a:tab pos="1895475" algn="l"/>
              </a:tabLst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135" dirty="0">
                <a:latin typeface="Cambria"/>
                <a:cs typeface="Cambria"/>
              </a:rPr>
              <a:t>BC	</a:t>
            </a:r>
            <a:r>
              <a:rPr sz="900" spc="45" dirty="0">
                <a:latin typeface="Cambria"/>
                <a:cs typeface="Cambria"/>
              </a:rPr>
              <a:t>(Using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Rule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1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Simplification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11" dirty="0">
                <a:latin typeface="Cambria"/>
                <a:cs typeface="Cambria"/>
              </a:rPr>
              <a:t>Law)</a:t>
            </a:r>
            <a:endParaRPr sz="900">
              <a:latin typeface="Cambria"/>
              <a:cs typeface="Cambria"/>
            </a:endParaRPr>
          </a:p>
          <a:p>
            <a:pPr marL="180499" indent="-171450">
              <a:spcBef>
                <a:spcPts val="195"/>
              </a:spcBef>
              <a:buFont typeface="Symbol"/>
              <a:buChar char=""/>
              <a:tabLst>
                <a:tab pos="180499" algn="l"/>
                <a:tab pos="180975" algn="l"/>
              </a:tabLst>
            </a:pPr>
            <a:r>
              <a:rPr sz="900" spc="68" dirty="0">
                <a:latin typeface="Cambria"/>
                <a:cs typeface="Cambria"/>
              </a:rPr>
              <a:t>Using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0,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gives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05" dirty="0">
                <a:latin typeface="Cambria"/>
                <a:cs typeface="Cambria"/>
              </a:rPr>
              <a:t>POS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form:</a:t>
            </a:r>
            <a:endParaRPr sz="900">
              <a:latin typeface="Cambria"/>
              <a:cs typeface="Cambria"/>
            </a:endParaRPr>
          </a:p>
          <a:p>
            <a:pPr marL="523399">
              <a:spcBef>
                <a:spcPts val="127"/>
              </a:spcBef>
            </a:pP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13" dirty="0">
                <a:latin typeface="Cambria"/>
                <a:cs typeface="Cambria"/>
              </a:rPr>
              <a:t>B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C)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13" dirty="0">
                <a:latin typeface="Cambria"/>
                <a:cs typeface="Cambria"/>
              </a:rPr>
              <a:t>B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C`)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B`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C)</a:t>
            </a:r>
            <a:endParaRPr sz="900">
              <a:latin typeface="Cambria"/>
              <a:cs typeface="Cambria"/>
            </a:endParaRPr>
          </a:p>
          <a:p>
            <a:pPr marL="596741">
              <a:spcBef>
                <a:spcPts val="135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71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+B)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(A+B`+C)</a:t>
            </a:r>
            <a:endParaRPr sz="900">
              <a:latin typeface="Cambria"/>
              <a:cs typeface="Cambria"/>
            </a:endParaRPr>
          </a:p>
          <a:p>
            <a:pPr marL="596741">
              <a:spcBef>
                <a:spcPts val="135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</a:t>
            </a:r>
            <a:r>
              <a:rPr sz="900" spc="71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135" dirty="0">
                <a:latin typeface="Cambria"/>
                <a:cs typeface="Cambria"/>
              </a:rPr>
              <a:t>BC</a:t>
            </a:r>
            <a:endParaRPr sz="9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15206" y="1756220"/>
            <a:ext cx="2229803" cy="822822"/>
          </a:xfrm>
          <a:prstGeom prst="rect">
            <a:avLst/>
          </a:prstGeom>
        </p:spPr>
        <p:txBody>
          <a:bodyPr vert="horz" wrap="square" lIns="0" tIns="73819" rIns="0" bIns="0" rtlCol="0">
            <a:spAutoFit/>
          </a:bodyPr>
          <a:lstStyle/>
          <a:p>
            <a:pPr marL="49530" algn="ctr">
              <a:spcBef>
                <a:spcPts val="581"/>
              </a:spcBef>
            </a:pPr>
            <a:r>
              <a:rPr sz="900" b="1" spc="56" dirty="0">
                <a:latin typeface="Cambria"/>
                <a:cs typeface="Cambria"/>
              </a:rPr>
              <a:t>Minterm</a:t>
            </a:r>
            <a:r>
              <a:rPr sz="900" b="1" spc="83" dirty="0">
                <a:latin typeface="Cambria"/>
                <a:cs typeface="Cambria"/>
              </a:rPr>
              <a:t> </a:t>
            </a:r>
            <a:r>
              <a:rPr sz="900" b="1" spc="56" dirty="0">
                <a:latin typeface="Cambria"/>
                <a:cs typeface="Cambria"/>
              </a:rPr>
              <a:t>Notation</a:t>
            </a:r>
            <a:endParaRPr sz="900">
              <a:latin typeface="Cambria"/>
              <a:cs typeface="Cambria"/>
            </a:endParaRPr>
          </a:p>
          <a:p>
            <a:pPr marL="65723" marR="9049" algn="ctr">
              <a:lnSpc>
                <a:spcPct val="146700"/>
              </a:lnSpc>
            </a:pPr>
            <a:r>
              <a:rPr sz="900" spc="56" dirty="0">
                <a:solidFill>
                  <a:srgbClr val="C00000"/>
                </a:solidFill>
                <a:latin typeface="Cambria"/>
                <a:cs typeface="Cambria"/>
              </a:rPr>
              <a:t>Minterms </a:t>
            </a:r>
            <a:r>
              <a:rPr sz="900" spc="45" dirty="0">
                <a:solidFill>
                  <a:srgbClr val="C00000"/>
                </a:solidFill>
                <a:latin typeface="Cambria"/>
                <a:cs typeface="Cambria"/>
              </a:rPr>
              <a:t>present </a:t>
            </a:r>
            <a:r>
              <a:rPr sz="900" spc="53" dirty="0">
                <a:solidFill>
                  <a:srgbClr val="C00000"/>
                </a:solidFill>
                <a:latin typeface="Cambria"/>
                <a:cs typeface="Cambria"/>
              </a:rPr>
              <a:t>in </a:t>
            </a:r>
            <a:r>
              <a:rPr sz="900" spc="15" dirty="0">
                <a:solidFill>
                  <a:srgbClr val="C00000"/>
                </a:solidFill>
                <a:latin typeface="Cambria"/>
                <a:cs typeface="Cambria"/>
              </a:rPr>
              <a:t>f</a:t>
            </a:r>
            <a:r>
              <a:rPr sz="900" spc="1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49" dirty="0">
                <a:solidFill>
                  <a:srgbClr val="C00000"/>
                </a:solidFill>
                <a:latin typeface="Cambria"/>
                <a:cs typeface="Cambria"/>
              </a:rPr>
              <a:t>correspond </a:t>
            </a:r>
            <a:r>
              <a:rPr sz="900" spc="38" dirty="0">
                <a:solidFill>
                  <a:srgbClr val="C00000"/>
                </a:solidFill>
                <a:latin typeface="Cambria"/>
                <a:cs typeface="Cambria"/>
              </a:rPr>
              <a:t>with </a:t>
            </a:r>
            <a:r>
              <a:rPr sz="900" spc="-18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900" spc="86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41" dirty="0">
                <a:solidFill>
                  <a:srgbClr val="C00000"/>
                </a:solidFill>
                <a:latin typeface="Cambria"/>
                <a:cs typeface="Cambria"/>
              </a:rPr>
              <a:t>1’s</a:t>
            </a:r>
            <a:r>
              <a:rPr sz="900" spc="86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19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900" spc="83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15" dirty="0">
                <a:solidFill>
                  <a:srgbClr val="C00000"/>
                </a:solidFill>
                <a:latin typeface="Cambria"/>
                <a:cs typeface="Cambria"/>
              </a:rPr>
              <a:t>f</a:t>
            </a:r>
            <a:r>
              <a:rPr sz="9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9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900" spc="86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60" dirty="0">
                <a:solidFill>
                  <a:srgbClr val="C00000"/>
                </a:solidFill>
                <a:latin typeface="Cambria"/>
                <a:cs typeface="Cambria"/>
              </a:rPr>
              <a:t>truth</a:t>
            </a:r>
            <a:r>
              <a:rPr sz="9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spc="56" dirty="0">
                <a:solidFill>
                  <a:srgbClr val="C00000"/>
                </a:solidFill>
                <a:latin typeface="Cambria"/>
                <a:cs typeface="Cambria"/>
              </a:rPr>
              <a:t>table.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503"/>
              </a:spcBef>
            </a:pP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 </a:t>
            </a:r>
            <a:r>
              <a:rPr sz="900" spc="131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A`BC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79" dirty="0">
                <a:latin typeface="Cambria"/>
                <a:cs typeface="Cambria"/>
              </a:rPr>
              <a:t>AB`C`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AB`C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90" dirty="0">
                <a:latin typeface="Cambria"/>
                <a:cs typeface="Cambria"/>
              </a:rPr>
              <a:t>ABC`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05" dirty="0">
                <a:latin typeface="Cambria"/>
                <a:cs typeface="Cambria"/>
              </a:rPr>
              <a:t>ABC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44747" y="1756220"/>
            <a:ext cx="2209800" cy="822822"/>
          </a:xfrm>
          <a:prstGeom prst="rect">
            <a:avLst/>
          </a:prstGeom>
        </p:spPr>
        <p:txBody>
          <a:bodyPr vert="horz" wrap="square" lIns="0" tIns="73819" rIns="0" bIns="0" rtlCol="0">
            <a:spAutoFit/>
          </a:bodyPr>
          <a:lstStyle/>
          <a:p>
            <a:pPr marR="14764" algn="ctr">
              <a:spcBef>
                <a:spcPts val="581"/>
              </a:spcBef>
            </a:pPr>
            <a:r>
              <a:rPr sz="900" b="1" spc="56" dirty="0">
                <a:latin typeface="Cambria"/>
                <a:cs typeface="Cambria"/>
              </a:rPr>
              <a:t>Maxterm</a:t>
            </a:r>
            <a:r>
              <a:rPr sz="900" b="1" spc="83" dirty="0">
                <a:latin typeface="Cambria"/>
                <a:cs typeface="Cambria"/>
              </a:rPr>
              <a:t> </a:t>
            </a:r>
            <a:r>
              <a:rPr sz="900" b="1" spc="56" dirty="0">
                <a:latin typeface="Cambria"/>
                <a:cs typeface="Cambria"/>
              </a:rPr>
              <a:t>Notation</a:t>
            </a:r>
            <a:endParaRPr sz="900">
              <a:latin typeface="Cambria"/>
              <a:cs typeface="Cambria"/>
            </a:endParaRPr>
          </a:p>
          <a:p>
            <a:pPr marL="9525" marR="24288" algn="ctr">
              <a:lnSpc>
                <a:spcPct val="146700"/>
              </a:lnSpc>
            </a:pPr>
            <a:r>
              <a:rPr sz="900" spc="64" dirty="0">
                <a:solidFill>
                  <a:srgbClr val="00AF50"/>
                </a:solidFill>
                <a:latin typeface="Cambria"/>
                <a:cs typeface="Cambria"/>
              </a:rPr>
              <a:t>Maxterms </a:t>
            </a:r>
            <a:r>
              <a:rPr sz="900" spc="45" dirty="0">
                <a:solidFill>
                  <a:srgbClr val="00AF50"/>
                </a:solidFill>
                <a:latin typeface="Cambria"/>
                <a:cs typeface="Cambria"/>
              </a:rPr>
              <a:t>present </a:t>
            </a:r>
            <a:r>
              <a:rPr sz="900" spc="53" dirty="0">
                <a:solidFill>
                  <a:srgbClr val="00AF50"/>
                </a:solidFill>
                <a:latin typeface="Cambria"/>
                <a:cs typeface="Cambria"/>
              </a:rPr>
              <a:t>in </a:t>
            </a:r>
            <a:r>
              <a:rPr sz="900" spc="15" dirty="0">
                <a:solidFill>
                  <a:srgbClr val="00AF50"/>
                </a:solidFill>
                <a:latin typeface="Cambria"/>
                <a:cs typeface="Cambria"/>
              </a:rPr>
              <a:t>f</a:t>
            </a:r>
            <a:r>
              <a:rPr sz="900" spc="19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49" dirty="0">
                <a:solidFill>
                  <a:srgbClr val="00AF50"/>
                </a:solidFill>
                <a:latin typeface="Cambria"/>
                <a:cs typeface="Cambria"/>
              </a:rPr>
              <a:t>correspond </a:t>
            </a:r>
            <a:r>
              <a:rPr sz="900" spc="38" dirty="0">
                <a:solidFill>
                  <a:srgbClr val="00AF50"/>
                </a:solidFill>
                <a:latin typeface="Cambria"/>
                <a:cs typeface="Cambria"/>
              </a:rPr>
              <a:t>with </a:t>
            </a:r>
            <a:r>
              <a:rPr sz="900" spc="-191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00AF50"/>
                </a:solidFill>
                <a:latin typeface="Cambria"/>
                <a:cs typeface="Cambria"/>
              </a:rPr>
              <a:t>the</a:t>
            </a:r>
            <a:r>
              <a:rPr sz="900" spc="86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41" dirty="0">
                <a:solidFill>
                  <a:srgbClr val="00AF50"/>
                </a:solidFill>
                <a:latin typeface="Cambria"/>
                <a:cs typeface="Cambria"/>
              </a:rPr>
              <a:t>0’s</a:t>
            </a:r>
            <a:r>
              <a:rPr sz="900" spc="86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19" dirty="0">
                <a:solidFill>
                  <a:srgbClr val="00AF50"/>
                </a:solidFill>
                <a:latin typeface="Cambria"/>
                <a:cs typeface="Cambria"/>
              </a:rPr>
              <a:t>of</a:t>
            </a:r>
            <a:r>
              <a:rPr sz="900" spc="83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15" dirty="0">
                <a:solidFill>
                  <a:srgbClr val="00AF50"/>
                </a:solidFill>
                <a:latin typeface="Cambria"/>
                <a:cs typeface="Cambria"/>
              </a:rPr>
              <a:t>f</a:t>
            </a:r>
            <a:r>
              <a:rPr sz="900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00AF50"/>
                </a:solidFill>
                <a:latin typeface="Cambria"/>
                <a:cs typeface="Cambria"/>
              </a:rPr>
              <a:t>in</a:t>
            </a:r>
            <a:r>
              <a:rPr sz="900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00AF50"/>
                </a:solidFill>
                <a:latin typeface="Cambria"/>
                <a:cs typeface="Cambria"/>
              </a:rPr>
              <a:t>the</a:t>
            </a:r>
            <a:r>
              <a:rPr sz="900" spc="86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60" dirty="0">
                <a:solidFill>
                  <a:srgbClr val="00AF50"/>
                </a:solidFill>
                <a:latin typeface="Cambria"/>
                <a:cs typeface="Cambria"/>
              </a:rPr>
              <a:t>truth</a:t>
            </a:r>
            <a:r>
              <a:rPr sz="900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spc="56" dirty="0">
                <a:solidFill>
                  <a:srgbClr val="00AF50"/>
                </a:solidFill>
                <a:latin typeface="Cambria"/>
                <a:cs typeface="Cambria"/>
              </a:rPr>
              <a:t>table.</a:t>
            </a:r>
            <a:endParaRPr sz="900">
              <a:latin typeface="Cambria"/>
              <a:cs typeface="Cambria"/>
            </a:endParaRPr>
          </a:p>
          <a:p>
            <a:pPr marL="73343">
              <a:spcBef>
                <a:spcPts val="503"/>
              </a:spcBef>
            </a:pP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13" dirty="0">
                <a:latin typeface="Cambria"/>
                <a:cs typeface="Cambria"/>
              </a:rPr>
              <a:t>B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C)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13" dirty="0">
                <a:latin typeface="Cambria"/>
                <a:cs typeface="Cambria"/>
              </a:rPr>
              <a:t>B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C`)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-11" dirty="0">
                <a:latin typeface="Cambria"/>
                <a:cs typeface="Cambria"/>
              </a:rPr>
              <a:t>(A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B`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C)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35401" y="1836763"/>
            <a:ext cx="4763" cy="2616994"/>
          </a:xfrm>
          <a:custGeom>
            <a:avLst/>
            <a:gdLst/>
            <a:ahLst/>
            <a:cxnLst/>
            <a:rect l="l" t="t" r="r" b="b"/>
            <a:pathLst>
              <a:path w="6350" h="3489325">
                <a:moveTo>
                  <a:pt x="6096" y="805103"/>
                </a:moveTo>
                <a:lnTo>
                  <a:pt x="0" y="805103"/>
                </a:lnTo>
                <a:lnTo>
                  <a:pt x="0" y="3489121"/>
                </a:lnTo>
                <a:lnTo>
                  <a:pt x="6096" y="3489121"/>
                </a:lnTo>
                <a:lnTo>
                  <a:pt x="6096" y="805103"/>
                </a:lnTo>
                <a:close/>
              </a:path>
              <a:path w="6350" h="3489325">
                <a:moveTo>
                  <a:pt x="6096" y="0"/>
                </a:moveTo>
                <a:lnTo>
                  <a:pt x="0" y="0"/>
                </a:lnTo>
                <a:lnTo>
                  <a:pt x="0" y="804976"/>
                </a:lnTo>
                <a:lnTo>
                  <a:pt x="6096" y="804976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/>
          <p:nvPr/>
        </p:nvSpPr>
        <p:spPr>
          <a:xfrm>
            <a:off x="4315207" y="2753296"/>
            <a:ext cx="2266474" cy="1670810"/>
          </a:xfrm>
          <a:prstGeom prst="rect">
            <a:avLst/>
          </a:prstGeom>
        </p:spPr>
        <p:txBody>
          <a:bodyPr vert="horz" wrap="square" lIns="0" tIns="82391" rIns="0" bIns="0" rtlCol="0">
            <a:spAutoFit/>
          </a:bodyPr>
          <a:lstStyle/>
          <a:p>
            <a:pPr marL="9525">
              <a:spcBef>
                <a:spcPts val="649"/>
              </a:spcBef>
            </a:pPr>
            <a:r>
              <a:rPr sz="900" spc="45" dirty="0">
                <a:latin typeface="Cambria"/>
                <a:cs typeface="Cambria"/>
              </a:rPr>
              <a:t>The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other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way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to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represent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is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: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578"/>
              </a:spcBef>
            </a:pPr>
            <a:r>
              <a:rPr sz="1350" b="1" spc="62" baseline="4629" dirty="0">
                <a:solidFill>
                  <a:srgbClr val="00AF50"/>
                </a:solidFill>
                <a:latin typeface="Cambria"/>
                <a:cs typeface="Cambria"/>
              </a:rPr>
              <a:t>f(A,B,C)</a:t>
            </a:r>
            <a:r>
              <a:rPr sz="1350" b="1" spc="140" baseline="4629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350" b="1" spc="5" baseline="4629" dirty="0">
                <a:solidFill>
                  <a:srgbClr val="00AF50"/>
                </a:solidFill>
                <a:latin typeface="Cambria"/>
                <a:cs typeface="Cambria"/>
              </a:rPr>
              <a:t>=</a:t>
            </a:r>
            <a:r>
              <a:rPr sz="1350" b="1" spc="146" baseline="4629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350" b="1" spc="73" baseline="4629" dirty="0">
                <a:solidFill>
                  <a:srgbClr val="00AF50"/>
                </a:solidFill>
                <a:latin typeface="Cambria"/>
                <a:cs typeface="Cambria"/>
              </a:rPr>
              <a:t>m</a:t>
            </a:r>
            <a:r>
              <a:rPr sz="600" b="1" spc="49" dirty="0">
                <a:solidFill>
                  <a:srgbClr val="00AF50"/>
                </a:solidFill>
                <a:latin typeface="Cambria"/>
                <a:cs typeface="Cambria"/>
              </a:rPr>
              <a:t>3</a:t>
            </a:r>
            <a:r>
              <a:rPr sz="1350" b="1" spc="73" baseline="4629" dirty="0">
                <a:solidFill>
                  <a:srgbClr val="00AF50"/>
                </a:solidFill>
                <a:latin typeface="Cambria"/>
                <a:cs typeface="Cambria"/>
              </a:rPr>
              <a:t>+m</a:t>
            </a:r>
            <a:r>
              <a:rPr sz="600" b="1" spc="49" dirty="0">
                <a:solidFill>
                  <a:srgbClr val="00AF50"/>
                </a:solidFill>
                <a:latin typeface="Cambria"/>
                <a:cs typeface="Cambria"/>
              </a:rPr>
              <a:t>4</a:t>
            </a:r>
            <a:r>
              <a:rPr sz="1350" b="1" spc="73" baseline="4629" dirty="0">
                <a:solidFill>
                  <a:srgbClr val="00AF50"/>
                </a:solidFill>
                <a:latin typeface="Cambria"/>
                <a:cs typeface="Cambria"/>
              </a:rPr>
              <a:t>+m</a:t>
            </a:r>
            <a:r>
              <a:rPr sz="600" b="1" spc="49" dirty="0">
                <a:solidFill>
                  <a:srgbClr val="00AF50"/>
                </a:solidFill>
                <a:latin typeface="Cambria"/>
                <a:cs typeface="Cambria"/>
              </a:rPr>
              <a:t>5</a:t>
            </a:r>
            <a:r>
              <a:rPr sz="1350" b="1" spc="73" baseline="4629" dirty="0">
                <a:solidFill>
                  <a:srgbClr val="00AF50"/>
                </a:solidFill>
                <a:latin typeface="Cambria"/>
                <a:cs typeface="Cambria"/>
              </a:rPr>
              <a:t>+m</a:t>
            </a:r>
            <a:r>
              <a:rPr sz="600" b="1" spc="49" dirty="0">
                <a:solidFill>
                  <a:srgbClr val="00AF50"/>
                </a:solidFill>
                <a:latin typeface="Cambria"/>
                <a:cs typeface="Cambria"/>
              </a:rPr>
              <a:t>6</a:t>
            </a:r>
            <a:r>
              <a:rPr sz="1350" b="1" spc="73" baseline="4629" dirty="0">
                <a:solidFill>
                  <a:srgbClr val="00AF50"/>
                </a:solidFill>
                <a:latin typeface="Cambria"/>
                <a:cs typeface="Cambria"/>
              </a:rPr>
              <a:t>+m</a:t>
            </a:r>
            <a:r>
              <a:rPr sz="600" b="1" spc="49" dirty="0">
                <a:solidFill>
                  <a:srgbClr val="00AF50"/>
                </a:solidFill>
                <a:latin typeface="Cambria"/>
                <a:cs typeface="Cambria"/>
              </a:rPr>
              <a:t>7</a:t>
            </a:r>
            <a:endParaRPr sz="600">
              <a:latin typeface="Cambria"/>
              <a:cs typeface="Cambria"/>
            </a:endParaRPr>
          </a:p>
          <a:p>
            <a:pPr marL="9525">
              <a:spcBef>
                <a:spcPts val="431"/>
              </a:spcBef>
            </a:pPr>
            <a:r>
              <a:rPr sz="900" spc="75" dirty="0">
                <a:latin typeface="Cambria"/>
                <a:cs typeface="Cambria"/>
              </a:rPr>
              <a:t>Or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506"/>
              </a:spcBef>
            </a:pPr>
            <a:r>
              <a:rPr sz="900" spc="49" dirty="0">
                <a:latin typeface="Cambria"/>
                <a:cs typeface="Cambria"/>
              </a:rPr>
              <a:t>f(A,B,C)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b="1" spc="4" dirty="0">
                <a:solidFill>
                  <a:srgbClr val="C00000"/>
                </a:solidFill>
                <a:latin typeface="Cambria"/>
                <a:cs typeface="Cambria"/>
              </a:rPr>
              <a:t>=</a:t>
            </a:r>
            <a:r>
              <a:rPr sz="900" b="1" spc="9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900" b="1" spc="45" dirty="0">
                <a:solidFill>
                  <a:srgbClr val="C00000"/>
                </a:solidFill>
                <a:latin typeface="Cambria"/>
                <a:cs typeface="Cambria"/>
              </a:rPr>
              <a:t>∑m(3,4,5,6,7)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503"/>
              </a:spcBef>
            </a:pPr>
            <a:r>
              <a:rPr sz="900" spc="45" dirty="0">
                <a:latin typeface="Cambria"/>
                <a:cs typeface="Cambria"/>
              </a:rPr>
              <a:t>Another</a:t>
            </a:r>
            <a:r>
              <a:rPr sz="900" spc="60" dirty="0">
                <a:latin typeface="Cambria"/>
                <a:cs typeface="Cambria"/>
              </a:rPr>
              <a:t> </a:t>
            </a:r>
            <a:r>
              <a:rPr sz="900" spc="23" dirty="0">
                <a:latin typeface="Cambria"/>
                <a:cs typeface="Cambria"/>
              </a:rPr>
              <a:t>view:</a:t>
            </a:r>
            <a:endParaRPr sz="900">
              <a:latin typeface="Cambria"/>
              <a:cs typeface="Cambria"/>
            </a:endParaRPr>
          </a:p>
          <a:p>
            <a:pPr marL="9525" marR="3810">
              <a:lnSpc>
                <a:spcPts val="1658"/>
              </a:lnSpc>
              <a:spcBef>
                <a:spcPts val="79"/>
              </a:spcBef>
            </a:pPr>
            <a:r>
              <a:rPr sz="900" spc="49" dirty="0">
                <a:latin typeface="Cambria"/>
                <a:cs typeface="Cambria"/>
              </a:rPr>
              <a:t>f(A,B,C)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 </a:t>
            </a:r>
            <a:r>
              <a:rPr sz="900" spc="45" dirty="0">
                <a:latin typeface="Cambria"/>
                <a:cs typeface="Cambria"/>
              </a:rPr>
              <a:t> </a:t>
            </a:r>
            <a:r>
              <a:rPr sz="1350" spc="95" baseline="4629" dirty="0">
                <a:latin typeface="Cambria"/>
                <a:cs typeface="Cambria"/>
              </a:rPr>
              <a:t>0.m</a:t>
            </a:r>
            <a:r>
              <a:rPr sz="600" spc="64" dirty="0">
                <a:latin typeface="Cambria"/>
                <a:cs typeface="Cambria"/>
              </a:rPr>
              <a:t>0</a:t>
            </a:r>
            <a:r>
              <a:rPr sz="1350" spc="95" baseline="4629" dirty="0">
                <a:latin typeface="Cambria"/>
                <a:cs typeface="Cambria"/>
              </a:rPr>
              <a:t>+0.m</a:t>
            </a:r>
            <a:r>
              <a:rPr sz="600" spc="64" dirty="0">
                <a:latin typeface="Cambria"/>
                <a:cs typeface="Cambria"/>
              </a:rPr>
              <a:t>1</a:t>
            </a:r>
            <a:r>
              <a:rPr sz="1350" spc="95" baseline="4629" dirty="0">
                <a:latin typeface="Cambria"/>
                <a:cs typeface="Cambria"/>
              </a:rPr>
              <a:t>+0.m</a:t>
            </a:r>
            <a:r>
              <a:rPr sz="600" spc="64" dirty="0">
                <a:latin typeface="Cambria"/>
                <a:cs typeface="Cambria"/>
              </a:rPr>
              <a:t>2</a:t>
            </a:r>
            <a:r>
              <a:rPr sz="1350" spc="95" baseline="4629" dirty="0">
                <a:latin typeface="Cambria"/>
                <a:cs typeface="Cambria"/>
              </a:rPr>
              <a:t>+1.m</a:t>
            </a:r>
            <a:r>
              <a:rPr sz="600" spc="64" dirty="0">
                <a:latin typeface="Cambria"/>
                <a:cs typeface="Cambria"/>
              </a:rPr>
              <a:t>3</a:t>
            </a:r>
            <a:r>
              <a:rPr sz="1350" spc="95" baseline="4629" dirty="0">
                <a:latin typeface="Cambria"/>
                <a:cs typeface="Cambria"/>
              </a:rPr>
              <a:t>+1.m</a:t>
            </a:r>
            <a:r>
              <a:rPr sz="600" spc="64" dirty="0">
                <a:latin typeface="Cambria"/>
                <a:cs typeface="Cambria"/>
              </a:rPr>
              <a:t>4</a:t>
            </a:r>
            <a:r>
              <a:rPr sz="1350" spc="95" baseline="4629" dirty="0">
                <a:latin typeface="Cambria"/>
                <a:cs typeface="Cambria"/>
              </a:rPr>
              <a:t>+1.m</a:t>
            </a:r>
            <a:r>
              <a:rPr sz="600" spc="64" dirty="0">
                <a:latin typeface="Cambria"/>
                <a:cs typeface="Cambria"/>
              </a:rPr>
              <a:t>5</a:t>
            </a:r>
            <a:r>
              <a:rPr sz="1350" spc="95" baseline="4629" dirty="0">
                <a:latin typeface="Cambria"/>
                <a:cs typeface="Cambria"/>
              </a:rPr>
              <a:t>+1.m</a:t>
            </a:r>
            <a:r>
              <a:rPr sz="600" spc="64" dirty="0">
                <a:latin typeface="Cambria"/>
                <a:cs typeface="Cambria"/>
              </a:rPr>
              <a:t>6</a:t>
            </a:r>
            <a:endParaRPr sz="600">
              <a:latin typeface="Cambria"/>
              <a:cs typeface="Cambria"/>
            </a:endParaRPr>
          </a:p>
          <a:p>
            <a:pPr marL="9525">
              <a:spcBef>
                <a:spcPts val="360"/>
              </a:spcBef>
            </a:pPr>
            <a:r>
              <a:rPr sz="1350" spc="95" baseline="4629" dirty="0">
                <a:latin typeface="Cambria"/>
                <a:cs typeface="Cambria"/>
              </a:rPr>
              <a:t>+1.m</a:t>
            </a:r>
            <a:r>
              <a:rPr sz="600" spc="64" dirty="0">
                <a:latin typeface="Cambria"/>
                <a:cs typeface="Cambria"/>
              </a:rPr>
              <a:t>7</a:t>
            </a:r>
            <a:endParaRPr sz="600"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xfrm>
            <a:off x="18984394" y="7042458"/>
            <a:ext cx="1256797" cy="1088087"/>
          </a:xfrm>
          <a:prstGeom prst="rect">
            <a:avLst/>
          </a:prstGeom>
        </p:spPr>
        <p:txBody>
          <a:bodyPr vert="horz" wrap="square" lIns="0" tIns="4763" rIns="0" bIns="0" rtlCol="0" anchor="b">
            <a:spAutoFit/>
          </a:bodyPr>
          <a:lstStyle/>
          <a:p>
            <a:pPr marL="9525">
              <a:spcBef>
                <a:spcPts val="38"/>
              </a:spcBef>
            </a:pPr>
            <a:r>
              <a:rPr spc="-4" dirty="0"/>
              <a:t>Page</a:t>
            </a:r>
            <a:r>
              <a:rPr spc="-30" dirty="0"/>
              <a:t> </a:t>
            </a:r>
            <a:r>
              <a:rPr dirty="0"/>
              <a:t>17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79596" y="2753296"/>
            <a:ext cx="1793558" cy="829554"/>
          </a:xfrm>
          <a:prstGeom prst="rect">
            <a:avLst/>
          </a:prstGeom>
        </p:spPr>
        <p:txBody>
          <a:bodyPr vert="horz" wrap="square" lIns="0" tIns="82391" rIns="0" bIns="0" rtlCol="0">
            <a:spAutoFit/>
          </a:bodyPr>
          <a:lstStyle/>
          <a:p>
            <a:pPr marL="9525">
              <a:spcBef>
                <a:spcPts val="649"/>
              </a:spcBef>
            </a:pPr>
            <a:r>
              <a:rPr sz="900" spc="45" dirty="0">
                <a:latin typeface="Cambria"/>
                <a:cs typeface="Cambria"/>
              </a:rPr>
              <a:t>The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other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way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to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represent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is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:</a:t>
            </a:r>
            <a:endParaRPr sz="900">
              <a:latin typeface="Cambria"/>
              <a:cs typeface="Cambria"/>
            </a:endParaRPr>
          </a:p>
          <a:p>
            <a:pPr marL="524828" algn="ctr">
              <a:spcBef>
                <a:spcPts val="578"/>
              </a:spcBef>
            </a:pPr>
            <a:r>
              <a:rPr sz="1350" b="1" spc="62" baseline="4629" dirty="0">
                <a:solidFill>
                  <a:srgbClr val="C00000"/>
                </a:solidFill>
                <a:latin typeface="Cambria"/>
                <a:cs typeface="Cambria"/>
              </a:rPr>
              <a:t>f(A,B,C)</a:t>
            </a:r>
            <a:r>
              <a:rPr sz="1350" b="1" spc="140" baseline="462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350" b="1" spc="5" baseline="4629" dirty="0">
                <a:solidFill>
                  <a:srgbClr val="C00000"/>
                </a:solidFill>
                <a:latin typeface="Cambria"/>
                <a:cs typeface="Cambria"/>
              </a:rPr>
              <a:t>=</a:t>
            </a:r>
            <a:r>
              <a:rPr sz="1350" b="1" spc="140" baseline="462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350" b="1" spc="84" baseline="4629" dirty="0">
                <a:solidFill>
                  <a:srgbClr val="C00000"/>
                </a:solidFill>
                <a:latin typeface="Cambria"/>
                <a:cs typeface="Cambria"/>
              </a:rPr>
              <a:t>M</a:t>
            </a:r>
            <a:r>
              <a:rPr sz="600" b="1" spc="56" dirty="0">
                <a:solidFill>
                  <a:srgbClr val="C00000"/>
                </a:solidFill>
                <a:latin typeface="Cambria"/>
                <a:cs typeface="Cambria"/>
              </a:rPr>
              <a:t>0</a:t>
            </a:r>
            <a:r>
              <a:rPr sz="1350" b="1" spc="84" baseline="4629" dirty="0">
                <a:solidFill>
                  <a:srgbClr val="C00000"/>
                </a:solidFill>
                <a:latin typeface="Cambria"/>
                <a:cs typeface="Cambria"/>
              </a:rPr>
              <a:t>M</a:t>
            </a:r>
            <a:r>
              <a:rPr sz="600" b="1" spc="56" dirty="0">
                <a:solidFill>
                  <a:srgbClr val="C00000"/>
                </a:solidFill>
                <a:latin typeface="Cambria"/>
                <a:cs typeface="Cambria"/>
              </a:rPr>
              <a:t>1</a:t>
            </a:r>
            <a:r>
              <a:rPr sz="1350" b="1" spc="84" baseline="4629" dirty="0">
                <a:solidFill>
                  <a:srgbClr val="C00000"/>
                </a:solidFill>
                <a:latin typeface="Cambria"/>
                <a:cs typeface="Cambria"/>
              </a:rPr>
              <a:t>M</a:t>
            </a:r>
            <a:r>
              <a:rPr sz="600" b="1" spc="56" dirty="0">
                <a:solidFill>
                  <a:srgbClr val="C00000"/>
                </a:solidFill>
                <a:latin typeface="Cambria"/>
                <a:cs typeface="Cambria"/>
              </a:rPr>
              <a:t>2</a:t>
            </a:r>
            <a:endParaRPr sz="600">
              <a:latin typeface="Cambria"/>
              <a:cs typeface="Cambria"/>
            </a:endParaRPr>
          </a:p>
          <a:p>
            <a:pPr marL="525780" algn="ctr">
              <a:spcBef>
                <a:spcPts val="431"/>
              </a:spcBef>
            </a:pPr>
            <a:r>
              <a:rPr sz="900" spc="19" dirty="0">
                <a:latin typeface="Cambria"/>
                <a:cs typeface="Cambria"/>
              </a:rPr>
              <a:t>or</a:t>
            </a:r>
            <a:endParaRPr sz="900">
              <a:latin typeface="Cambria"/>
              <a:cs typeface="Cambria"/>
            </a:endParaRPr>
          </a:p>
          <a:p>
            <a:pPr marL="526733" algn="ctr">
              <a:spcBef>
                <a:spcPts val="506"/>
              </a:spcBef>
            </a:pPr>
            <a:r>
              <a:rPr sz="900" spc="49" dirty="0">
                <a:latin typeface="Cambria"/>
                <a:cs typeface="Cambria"/>
              </a:rPr>
              <a:t>f(A,B,C)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b="1" spc="75" dirty="0">
                <a:solidFill>
                  <a:srgbClr val="00AF50"/>
                </a:solidFill>
                <a:latin typeface="Cambria"/>
                <a:cs typeface="Cambria"/>
              </a:rPr>
              <a:t>π</a:t>
            </a:r>
            <a:r>
              <a:rPr sz="900" b="1" spc="9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900" b="1" spc="34" dirty="0">
                <a:solidFill>
                  <a:srgbClr val="00AF50"/>
                </a:solidFill>
                <a:latin typeface="Cambria"/>
                <a:cs typeface="Cambria"/>
              </a:rPr>
              <a:t>M(0,1,2)</a:t>
            </a:r>
            <a:endParaRPr sz="900">
              <a:latin typeface="Cambria"/>
              <a:cs typeface="Cambri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188904" y="4950594"/>
          <a:ext cx="5044440" cy="1592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2460"/>
                <a:gridCol w="256699"/>
                <a:gridCol w="804386"/>
                <a:gridCol w="1766411"/>
                <a:gridCol w="1055370"/>
                <a:gridCol w="529114"/>
              </a:tblGrid>
              <a:tr h="19281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8170">
                        <a:lnSpc>
                          <a:spcPts val="1370"/>
                        </a:lnSpc>
                      </a:pPr>
                      <a:r>
                        <a:rPr sz="900" b="1" i="1" spc="25" dirty="0">
                          <a:latin typeface="Cambria"/>
                          <a:cs typeface="Cambria"/>
                        </a:rPr>
                        <a:t>*</a:t>
                      </a:r>
                      <a:r>
                        <a:rPr sz="900" b="1" i="1" spc="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i="1" spc="75" dirty="0">
                          <a:latin typeface="Cambria"/>
                          <a:cs typeface="Cambria"/>
                        </a:rPr>
                        <a:t>Remember</a:t>
                      </a:r>
                      <a:r>
                        <a:rPr sz="900" b="1" i="1" spc="12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i="1" spc="25" dirty="0">
                          <a:latin typeface="Cambria"/>
                          <a:cs typeface="Cambria"/>
                        </a:rPr>
                        <a:t>*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29424">
                <a:tc>
                  <a:txBody>
                    <a:bodyPr/>
                    <a:lstStyle/>
                    <a:p>
                      <a:pPr marL="259079" marR="111760" indent="-217170">
                        <a:lnSpc>
                          <a:spcPts val="2110"/>
                        </a:lnSpc>
                        <a:spcBef>
                          <a:spcPts val="55"/>
                        </a:spcBef>
                      </a:pPr>
                      <a:r>
                        <a:rPr sz="900" b="1" spc="-1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M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interm  </a:t>
                      </a:r>
                      <a:r>
                        <a:rPr sz="900" b="1" spc="-3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(m)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5239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∑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51911" marB="0"/>
                </a:tc>
                <a:tc>
                  <a:txBody>
                    <a:bodyPr/>
                    <a:lstStyle/>
                    <a:p>
                      <a:pPr marL="237490" marR="205104" algn="ctr">
                        <a:lnSpc>
                          <a:spcPts val="2110"/>
                        </a:lnSpc>
                        <a:spcBef>
                          <a:spcPts val="55"/>
                        </a:spcBef>
                      </a:pPr>
                      <a:r>
                        <a:rPr sz="900" b="1" spc="12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Sum </a:t>
                      </a:r>
                      <a:r>
                        <a:rPr sz="900" b="1" spc="5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900" b="1" spc="6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Product  </a:t>
                      </a:r>
                      <a:r>
                        <a:rPr sz="900" b="1" spc="1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(SoP)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5239" marB="0"/>
                </a:tc>
                <a:tc>
                  <a:txBody>
                    <a:bodyPr/>
                    <a:lstStyle/>
                    <a:p>
                      <a:pPr marL="84455" marR="148590" algn="just">
                        <a:lnSpc>
                          <a:spcPts val="2110"/>
                        </a:lnSpc>
                        <a:spcBef>
                          <a:spcPts val="55"/>
                        </a:spcBef>
                      </a:pPr>
                      <a:r>
                        <a:rPr sz="900" b="1" spc="6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Take </a:t>
                      </a:r>
                      <a:r>
                        <a:rPr sz="900" b="1" spc="7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terms </a:t>
                      </a:r>
                      <a:r>
                        <a:rPr sz="900" b="1" spc="5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whose value </a:t>
                      </a:r>
                      <a:r>
                        <a:rPr sz="900" b="1" spc="6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is </a:t>
                      </a:r>
                      <a:r>
                        <a:rPr sz="900" b="1" spc="6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4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equal </a:t>
                      </a:r>
                      <a:r>
                        <a:rPr sz="900" b="1" spc="8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to </a:t>
                      </a: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1 </a:t>
                      </a:r>
                      <a:r>
                        <a:rPr sz="900" b="1" spc="7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in </a:t>
                      </a:r>
                      <a:r>
                        <a:rPr sz="900" b="1" spc="9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the </a:t>
                      </a:r>
                      <a:r>
                        <a:rPr sz="900" b="1" spc="7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output </a:t>
                      </a:r>
                      <a:r>
                        <a:rPr sz="900" b="1" spc="5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900" b="1" spc="6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truth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table.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5239" marB="0"/>
                </a:tc>
                <a:tc>
                  <a:txBody>
                    <a:bodyPr/>
                    <a:lstStyle/>
                    <a:p>
                      <a:pPr marL="156210" marR="199390" indent="69850">
                        <a:lnSpc>
                          <a:spcPts val="2110"/>
                        </a:lnSpc>
                        <a:spcBef>
                          <a:spcPts val="55"/>
                        </a:spcBef>
                      </a:pPr>
                      <a:r>
                        <a:rPr sz="900" b="1" spc="7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Disjunctive </a:t>
                      </a: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Normal</a:t>
                      </a: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Form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5239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900" b="1" spc="10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A` </a:t>
                      </a:r>
                      <a:r>
                        <a:rPr sz="900" b="1" spc="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=</a:t>
                      </a:r>
                      <a:r>
                        <a:rPr sz="900" b="1" spc="10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  <a:p>
                      <a:pPr marL="23749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900" b="1" spc="10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5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=</a:t>
                      </a:r>
                      <a:r>
                        <a:rPr sz="900" b="1" spc="11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C00000"/>
                          </a:solidFill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51911" marB="0"/>
                </a:tc>
              </a:tr>
              <a:tr h="670588">
                <a:tc>
                  <a:txBody>
                    <a:bodyPr/>
                    <a:lstStyle/>
                    <a:p>
                      <a:pPr marL="263525" marR="99695" indent="-232410">
                        <a:lnSpc>
                          <a:spcPct val="146700"/>
                        </a:lnSpc>
                        <a:spcBef>
                          <a:spcPts val="665"/>
                        </a:spcBef>
                      </a:pPr>
                      <a:r>
                        <a:rPr sz="900" b="1" spc="-1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M</a:t>
                      </a:r>
                      <a:r>
                        <a:rPr sz="900" b="1" spc="-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900" b="1" spc="1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x</a:t>
                      </a:r>
                      <a:r>
                        <a:rPr sz="900" b="1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term  </a:t>
                      </a:r>
                      <a:r>
                        <a:rPr sz="900" b="1" spc="-4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(M)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6334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7314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Π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1429" marB="0"/>
                </a:tc>
                <a:tc>
                  <a:txBody>
                    <a:bodyPr/>
                    <a:lstStyle/>
                    <a:p>
                      <a:pPr marL="109220" marR="76835" indent="25400">
                        <a:lnSpc>
                          <a:spcPct val="146700"/>
                        </a:lnSpc>
                        <a:spcBef>
                          <a:spcPts val="665"/>
                        </a:spcBef>
                      </a:pPr>
                      <a:r>
                        <a:rPr sz="900" b="1" spc="6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Product</a:t>
                      </a:r>
                      <a:r>
                        <a:rPr sz="900" b="1" spc="8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900" b="1" spc="-25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11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Sums</a:t>
                      </a:r>
                      <a:r>
                        <a:rPr sz="900" b="1" spc="5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1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(PoS)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63341" marB="0"/>
                </a:tc>
                <a:tc>
                  <a:txBody>
                    <a:bodyPr/>
                    <a:lstStyle/>
                    <a:p>
                      <a:pPr marL="84455" marR="148590" algn="just">
                        <a:lnSpc>
                          <a:spcPct val="146700"/>
                        </a:lnSpc>
                        <a:spcBef>
                          <a:spcPts val="635"/>
                        </a:spcBef>
                      </a:pPr>
                      <a:r>
                        <a:rPr sz="900" b="1" spc="6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Take </a:t>
                      </a:r>
                      <a:r>
                        <a:rPr sz="900" b="1" spc="7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terms </a:t>
                      </a:r>
                      <a:r>
                        <a:rPr sz="900" b="1" spc="5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whose value </a:t>
                      </a:r>
                      <a:r>
                        <a:rPr sz="900" b="1" spc="6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is </a:t>
                      </a:r>
                      <a:r>
                        <a:rPr sz="900" b="1" spc="6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4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equal </a:t>
                      </a:r>
                      <a:r>
                        <a:rPr sz="900" b="1" spc="8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to </a:t>
                      </a:r>
                      <a:r>
                        <a:rPr sz="900" b="1" spc="8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0 </a:t>
                      </a:r>
                      <a:r>
                        <a:rPr sz="900" b="1" spc="7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in </a:t>
                      </a:r>
                      <a:r>
                        <a:rPr sz="900" b="1" spc="9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the </a:t>
                      </a:r>
                      <a:r>
                        <a:rPr sz="900" b="1" spc="7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output </a:t>
                      </a:r>
                      <a:r>
                        <a:rPr sz="900" b="1" spc="5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900" b="1" spc="6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truth</a:t>
                      </a:r>
                      <a:r>
                        <a:rPr sz="900" b="1" spc="13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table.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60484" marB="0"/>
                </a:tc>
                <a:tc>
                  <a:txBody>
                    <a:bodyPr/>
                    <a:lstStyle/>
                    <a:p>
                      <a:pPr marL="156210" marR="199390" indent="40640">
                        <a:lnSpc>
                          <a:spcPct val="146700"/>
                        </a:lnSpc>
                        <a:spcBef>
                          <a:spcPts val="665"/>
                        </a:spcBef>
                      </a:pPr>
                      <a:r>
                        <a:rPr sz="900" b="1" spc="9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Conjunctive </a:t>
                      </a:r>
                      <a:r>
                        <a:rPr sz="900" b="1" spc="-25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Normal</a:t>
                      </a:r>
                      <a:r>
                        <a:rPr sz="900" b="1" spc="8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Form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6334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37490">
                        <a:lnSpc>
                          <a:spcPct val="100000"/>
                        </a:lnSpc>
                      </a:pPr>
                      <a:r>
                        <a:rPr sz="900" b="1" spc="8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900" b="1" spc="10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=</a:t>
                      </a:r>
                      <a:r>
                        <a:rPr sz="900" b="1" spc="11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  <a:p>
                      <a:pPr marL="20701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10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A` </a:t>
                      </a:r>
                      <a:r>
                        <a:rPr sz="900" b="1" spc="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=</a:t>
                      </a:r>
                      <a:r>
                        <a:rPr sz="900" b="1" spc="105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00AF50"/>
                          </a:solidFill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1429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38904" y="4231482"/>
            <a:ext cx="3436144" cy="40203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62476">
              <a:spcBef>
                <a:spcPts val="75"/>
              </a:spcBef>
            </a:pPr>
            <a:r>
              <a:rPr sz="900" spc="56" dirty="0">
                <a:latin typeface="Cambria"/>
                <a:cs typeface="Cambria"/>
              </a:rPr>
              <a:t>Truth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table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representing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75" dirty="0">
                <a:latin typeface="Cambria"/>
                <a:cs typeface="Cambria"/>
              </a:rPr>
              <a:t>and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maxterm</a:t>
            </a:r>
            <a:endParaRPr sz="900">
              <a:latin typeface="Cambria"/>
              <a:cs typeface="Cambria"/>
            </a:endParaRPr>
          </a:p>
          <a:p>
            <a:pPr marL="180499" indent="-171450">
              <a:spcBef>
                <a:spcPts val="934"/>
              </a:spcBef>
              <a:buFont typeface="Symbol"/>
              <a:buChar char=""/>
              <a:tabLst>
                <a:tab pos="180499" algn="l"/>
                <a:tab pos="180975" algn="l"/>
              </a:tabLst>
            </a:pPr>
            <a:r>
              <a:rPr sz="900" spc="45" dirty="0">
                <a:latin typeface="Cambria"/>
                <a:cs typeface="Cambria"/>
              </a:rPr>
              <a:t>Relation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between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b="1" spc="98" dirty="0">
                <a:latin typeface="Cambria"/>
                <a:cs typeface="Cambria"/>
              </a:rPr>
              <a:t>m</a:t>
            </a:r>
            <a:r>
              <a:rPr sz="900" b="1" spc="75" dirty="0">
                <a:latin typeface="Cambria"/>
                <a:cs typeface="Cambria"/>
              </a:rPr>
              <a:t> </a:t>
            </a:r>
            <a:r>
              <a:rPr sz="900" spc="75" dirty="0">
                <a:latin typeface="Cambria"/>
                <a:cs typeface="Cambria"/>
              </a:rPr>
              <a:t>and </a:t>
            </a:r>
            <a:r>
              <a:rPr sz="900" b="1" spc="60" dirty="0">
                <a:latin typeface="Cambria"/>
                <a:cs typeface="Cambria"/>
              </a:rPr>
              <a:t>M</a:t>
            </a:r>
            <a:r>
              <a:rPr sz="900" spc="60" dirty="0">
                <a:latin typeface="Cambria"/>
                <a:cs typeface="Cambria"/>
              </a:rPr>
              <a:t>: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81766" y="4642962"/>
            <a:ext cx="88106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dirty="0">
                <a:latin typeface="Courier New"/>
                <a:cs typeface="Courier New"/>
              </a:rPr>
              <a:t>o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81766" y="4597241"/>
            <a:ext cx="4018121" cy="60003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0975" marR="3810">
              <a:lnSpc>
                <a:spcPct val="140000"/>
              </a:lnSpc>
              <a:spcBef>
                <a:spcPts val="75"/>
              </a:spcBef>
            </a:pPr>
            <a:r>
              <a:rPr sz="1350" spc="23" baseline="4629" dirty="0">
                <a:latin typeface="Cambria"/>
                <a:cs typeface="Cambria"/>
              </a:rPr>
              <a:t>If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78" baseline="4629" dirty="0">
                <a:latin typeface="Cambria"/>
                <a:cs typeface="Cambria"/>
              </a:rPr>
              <a:t>the</a:t>
            </a:r>
            <a:r>
              <a:rPr sz="1350" spc="259" baseline="4629" dirty="0">
                <a:latin typeface="Cambria"/>
                <a:cs typeface="Cambria"/>
              </a:rPr>
              <a:t> </a:t>
            </a:r>
            <a:r>
              <a:rPr sz="1350" spc="84" baseline="4629" dirty="0">
                <a:latin typeface="Cambria"/>
                <a:cs typeface="Cambria"/>
              </a:rPr>
              <a:t>minterm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84" baseline="4629" dirty="0">
                <a:latin typeface="Cambria"/>
                <a:cs typeface="Cambria"/>
              </a:rPr>
              <a:t>expansion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28" baseline="4629" dirty="0">
                <a:latin typeface="Cambria"/>
                <a:cs typeface="Cambria"/>
              </a:rPr>
              <a:t>for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73" baseline="4629" dirty="0">
                <a:latin typeface="Cambria"/>
                <a:cs typeface="Cambria"/>
              </a:rPr>
              <a:t>f(A,B,C)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62" baseline="4629" dirty="0">
                <a:latin typeface="Cambria"/>
                <a:cs typeface="Cambria"/>
              </a:rPr>
              <a:t>=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84" baseline="4629" dirty="0">
                <a:latin typeface="Cambria"/>
                <a:cs typeface="Cambria"/>
              </a:rPr>
              <a:t>m</a:t>
            </a:r>
            <a:r>
              <a:rPr sz="600" spc="56" dirty="0">
                <a:latin typeface="Cambria"/>
                <a:cs typeface="Cambria"/>
              </a:rPr>
              <a:t>3</a:t>
            </a:r>
            <a:r>
              <a:rPr sz="1350" spc="84" baseline="4629" dirty="0">
                <a:latin typeface="Cambria"/>
                <a:cs typeface="Cambria"/>
              </a:rPr>
              <a:t>+m</a:t>
            </a:r>
            <a:r>
              <a:rPr sz="600" spc="56" dirty="0">
                <a:latin typeface="Cambria"/>
                <a:cs typeface="Cambria"/>
              </a:rPr>
              <a:t>4</a:t>
            </a:r>
            <a:r>
              <a:rPr sz="1350" spc="84" baseline="4629" dirty="0">
                <a:latin typeface="Cambria"/>
                <a:cs typeface="Cambria"/>
              </a:rPr>
              <a:t>+m</a:t>
            </a:r>
            <a:r>
              <a:rPr sz="600" spc="56" dirty="0">
                <a:latin typeface="Cambria"/>
                <a:cs typeface="Cambria"/>
              </a:rPr>
              <a:t>5</a:t>
            </a:r>
            <a:r>
              <a:rPr sz="1350" spc="84" baseline="4629" dirty="0">
                <a:latin typeface="Cambria"/>
                <a:cs typeface="Cambria"/>
              </a:rPr>
              <a:t>+m</a:t>
            </a:r>
            <a:r>
              <a:rPr sz="600" spc="56" dirty="0">
                <a:latin typeface="Cambria"/>
                <a:cs typeface="Cambria"/>
              </a:rPr>
              <a:t>6</a:t>
            </a:r>
            <a:r>
              <a:rPr sz="1350" spc="84" baseline="4629" dirty="0">
                <a:latin typeface="Cambria"/>
                <a:cs typeface="Cambria"/>
              </a:rPr>
              <a:t>+m</a:t>
            </a:r>
            <a:r>
              <a:rPr sz="600" spc="56" dirty="0">
                <a:latin typeface="Cambria"/>
                <a:cs typeface="Cambria"/>
              </a:rPr>
              <a:t>7</a:t>
            </a:r>
            <a:r>
              <a:rPr sz="1350" spc="84" baseline="4629" dirty="0">
                <a:latin typeface="Cambria"/>
                <a:cs typeface="Cambria"/>
              </a:rPr>
              <a:t>;</a:t>
            </a:r>
            <a:r>
              <a:rPr sz="1350" spc="248" baseline="4629" dirty="0">
                <a:latin typeface="Cambria"/>
                <a:cs typeface="Cambria"/>
              </a:rPr>
              <a:t> </a:t>
            </a:r>
            <a:r>
              <a:rPr sz="1350" spc="78" baseline="4629" dirty="0">
                <a:latin typeface="Cambria"/>
                <a:cs typeface="Cambria"/>
              </a:rPr>
              <a:t>what</a:t>
            </a:r>
            <a:r>
              <a:rPr sz="1350" spc="269" baseline="4629" dirty="0">
                <a:latin typeface="Cambria"/>
                <a:cs typeface="Cambria"/>
              </a:rPr>
              <a:t> </a:t>
            </a:r>
            <a:r>
              <a:rPr sz="1350" spc="73" baseline="4629" dirty="0">
                <a:latin typeface="Cambria"/>
                <a:cs typeface="Cambria"/>
              </a:rPr>
              <a:t>is </a:t>
            </a:r>
            <a:r>
              <a:rPr sz="1350" spc="-275" baseline="4629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maxterm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expansion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for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f(A,B,C)?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495"/>
              </a:spcBef>
            </a:pPr>
            <a:r>
              <a:rPr sz="900" dirty="0">
                <a:solidFill>
                  <a:srgbClr val="FF0000"/>
                </a:solidFill>
                <a:latin typeface="Courier New"/>
                <a:cs typeface="Courier New"/>
              </a:rPr>
              <a:t>o</a:t>
            </a:r>
            <a:r>
              <a:rPr sz="900" spc="263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900" b="1" spc="68" dirty="0">
                <a:solidFill>
                  <a:srgbClr val="FF0000"/>
                </a:solidFill>
                <a:latin typeface="Cambria"/>
                <a:cs typeface="Cambria"/>
              </a:rPr>
              <a:t>Choose</a:t>
            </a:r>
            <a:r>
              <a:rPr sz="900" b="1" spc="10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60" dirty="0">
                <a:solidFill>
                  <a:srgbClr val="FF0000"/>
                </a:solidFill>
                <a:latin typeface="Cambria"/>
                <a:cs typeface="Cambria"/>
              </a:rPr>
              <a:t>those</a:t>
            </a:r>
            <a:r>
              <a:rPr sz="900" b="1" spc="10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64" dirty="0">
                <a:solidFill>
                  <a:srgbClr val="FF0000"/>
                </a:solidFill>
                <a:latin typeface="Cambria"/>
                <a:cs typeface="Cambria"/>
              </a:rPr>
              <a:t>not</a:t>
            </a:r>
            <a:r>
              <a:rPr sz="900" b="1" spc="10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41" dirty="0">
                <a:solidFill>
                  <a:srgbClr val="FF0000"/>
                </a:solidFill>
                <a:latin typeface="Cambria"/>
                <a:cs typeface="Cambria"/>
              </a:rPr>
              <a:t>present</a:t>
            </a:r>
            <a:r>
              <a:rPr sz="900" b="1" spc="10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53" dirty="0">
                <a:solidFill>
                  <a:srgbClr val="FF0000"/>
                </a:solidFill>
                <a:latin typeface="Cambria"/>
                <a:cs typeface="Cambria"/>
              </a:rPr>
              <a:t>in</a:t>
            </a:r>
            <a:r>
              <a:rPr sz="900" b="1" spc="10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68" dirty="0">
                <a:solidFill>
                  <a:srgbClr val="FF0000"/>
                </a:solidFill>
                <a:latin typeface="Cambria"/>
                <a:cs typeface="Cambria"/>
              </a:rPr>
              <a:t>the</a:t>
            </a:r>
            <a:r>
              <a:rPr sz="900" b="1" spc="10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900" b="1" spc="64" dirty="0">
                <a:solidFill>
                  <a:srgbClr val="FF0000"/>
                </a:solidFill>
                <a:latin typeface="Cambria"/>
                <a:cs typeface="Cambria"/>
              </a:rPr>
              <a:t>minterms.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7453" y="5207604"/>
            <a:ext cx="4315778" cy="171841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23399">
              <a:spcBef>
                <a:spcPts val="75"/>
              </a:spcBef>
            </a:pPr>
            <a:r>
              <a:rPr sz="1350" baseline="4629" dirty="0">
                <a:solidFill>
                  <a:srgbClr val="FF0000"/>
                </a:solidFill>
                <a:latin typeface="Courier New"/>
                <a:cs typeface="Courier New"/>
              </a:rPr>
              <a:t>o</a:t>
            </a:r>
            <a:r>
              <a:rPr sz="1350" spc="399" baseline="4629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350" spc="129" baseline="4629" dirty="0">
                <a:latin typeface="Cambria"/>
                <a:cs typeface="Cambria"/>
              </a:rPr>
              <a:t>So, </a:t>
            </a:r>
            <a:r>
              <a:rPr sz="1350" spc="78" baseline="4629" dirty="0">
                <a:latin typeface="Cambria"/>
                <a:cs typeface="Cambria"/>
              </a:rPr>
              <a:t>the</a:t>
            </a:r>
            <a:r>
              <a:rPr sz="1350" spc="140" baseline="4629" dirty="0">
                <a:latin typeface="Cambria"/>
                <a:cs typeface="Cambria"/>
              </a:rPr>
              <a:t> </a:t>
            </a:r>
            <a:r>
              <a:rPr sz="1350" spc="90" baseline="4629" dirty="0">
                <a:latin typeface="Cambria"/>
                <a:cs typeface="Cambria"/>
              </a:rPr>
              <a:t>maxterm</a:t>
            </a:r>
            <a:r>
              <a:rPr sz="1350" spc="129" baseline="4629" dirty="0">
                <a:latin typeface="Cambria"/>
                <a:cs typeface="Cambria"/>
              </a:rPr>
              <a:t> </a:t>
            </a:r>
            <a:r>
              <a:rPr sz="1350" spc="90" baseline="4629" dirty="0">
                <a:latin typeface="Cambria"/>
                <a:cs typeface="Cambria"/>
              </a:rPr>
              <a:t>expansion</a:t>
            </a:r>
            <a:r>
              <a:rPr sz="1350" spc="129" baseline="4629" dirty="0">
                <a:latin typeface="Cambria"/>
                <a:cs typeface="Cambria"/>
              </a:rPr>
              <a:t> </a:t>
            </a:r>
            <a:r>
              <a:rPr sz="1350" spc="28" baseline="4629" dirty="0">
                <a:latin typeface="Cambria"/>
                <a:cs typeface="Cambria"/>
              </a:rPr>
              <a:t>for</a:t>
            </a:r>
            <a:r>
              <a:rPr sz="1350" spc="134" baseline="4629" dirty="0">
                <a:latin typeface="Cambria"/>
                <a:cs typeface="Cambria"/>
              </a:rPr>
              <a:t> </a:t>
            </a:r>
            <a:r>
              <a:rPr sz="1350" spc="73" baseline="4629" dirty="0">
                <a:latin typeface="Cambria"/>
                <a:cs typeface="Cambria"/>
              </a:rPr>
              <a:t>f(A,B,C)</a:t>
            </a:r>
            <a:r>
              <a:rPr sz="1350" spc="134" baseline="4629" dirty="0">
                <a:latin typeface="Cambria"/>
                <a:cs typeface="Cambria"/>
              </a:rPr>
              <a:t> </a:t>
            </a:r>
            <a:r>
              <a:rPr sz="1350" spc="62" baseline="4629" dirty="0">
                <a:latin typeface="Cambria"/>
                <a:cs typeface="Cambria"/>
              </a:rPr>
              <a:t>=</a:t>
            </a:r>
            <a:r>
              <a:rPr sz="1350" spc="140" baseline="4629" dirty="0">
                <a:latin typeface="Cambria"/>
                <a:cs typeface="Cambria"/>
              </a:rPr>
              <a:t> </a:t>
            </a:r>
            <a:r>
              <a:rPr sz="1350" spc="95" baseline="4629" dirty="0">
                <a:latin typeface="Cambria"/>
                <a:cs typeface="Cambria"/>
              </a:rPr>
              <a:t>M</a:t>
            </a:r>
            <a:r>
              <a:rPr sz="600" spc="64" dirty="0">
                <a:latin typeface="Cambria"/>
                <a:cs typeface="Cambria"/>
              </a:rPr>
              <a:t>0</a:t>
            </a:r>
            <a:r>
              <a:rPr sz="1350" spc="95" baseline="4629" dirty="0">
                <a:latin typeface="Cambria"/>
                <a:cs typeface="Cambria"/>
              </a:rPr>
              <a:t>M</a:t>
            </a:r>
            <a:r>
              <a:rPr sz="600" spc="64" dirty="0">
                <a:latin typeface="Cambria"/>
                <a:cs typeface="Cambria"/>
              </a:rPr>
              <a:t>1</a:t>
            </a:r>
            <a:r>
              <a:rPr sz="1350" spc="95" baseline="4629" dirty="0">
                <a:latin typeface="Cambria"/>
                <a:cs typeface="Cambria"/>
              </a:rPr>
              <a:t>M</a:t>
            </a:r>
            <a:r>
              <a:rPr sz="600" spc="64" dirty="0">
                <a:latin typeface="Cambria"/>
                <a:cs typeface="Cambria"/>
              </a:rPr>
              <a:t>2</a:t>
            </a:r>
            <a:endParaRPr sz="600">
              <a:latin typeface="Cambria"/>
              <a:cs typeface="Cambria"/>
            </a:endParaRPr>
          </a:p>
          <a:p>
            <a:pPr>
              <a:spcBef>
                <a:spcPts val="8"/>
              </a:spcBef>
            </a:pPr>
            <a:endParaRPr sz="975">
              <a:latin typeface="Cambria"/>
              <a:cs typeface="Cambria"/>
            </a:endParaRPr>
          </a:p>
          <a:p>
            <a:pPr marL="9525" marR="723900">
              <a:lnSpc>
                <a:spcPct val="146700"/>
              </a:lnSpc>
            </a:pPr>
            <a:r>
              <a:rPr sz="900" spc="90" dirty="0">
                <a:latin typeface="Cambria"/>
                <a:cs typeface="Cambria"/>
              </a:rPr>
              <a:t>Q: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Find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expansion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following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Boolean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expression: </a:t>
            </a:r>
            <a:r>
              <a:rPr sz="900" spc="-184" dirty="0">
                <a:latin typeface="Cambria"/>
                <a:cs typeface="Cambria"/>
              </a:rPr>
              <a:t> </a:t>
            </a:r>
            <a:r>
              <a:rPr sz="900" spc="-30" dirty="0">
                <a:latin typeface="Cambria"/>
                <a:cs typeface="Cambria"/>
              </a:rPr>
              <a:t>f(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83" dirty="0">
                <a:latin typeface="Cambria"/>
                <a:cs typeface="Cambria"/>
              </a:rPr>
              <a:t>A,B,C,D)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A`(B`+D)+ACD`</a:t>
            </a:r>
            <a:endParaRPr sz="900">
              <a:latin typeface="Cambria"/>
              <a:cs typeface="Cambria"/>
            </a:endParaRPr>
          </a:p>
          <a:p>
            <a:pPr marL="694849">
              <a:spcBef>
                <a:spcPts val="506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53" dirty="0">
                <a:latin typeface="Cambria"/>
                <a:cs typeface="Cambria"/>
              </a:rPr>
              <a:t> </a:t>
            </a:r>
            <a:r>
              <a:rPr sz="900" spc="68" dirty="0">
                <a:latin typeface="Cambria"/>
                <a:cs typeface="Cambria"/>
              </a:rPr>
              <a:t>A`B`+A`D`+ACD`</a:t>
            </a:r>
            <a:endParaRPr sz="900">
              <a:latin typeface="Cambria"/>
              <a:cs typeface="Cambria"/>
            </a:endParaRPr>
          </a:p>
          <a:p>
            <a:pPr marL="694849">
              <a:spcBef>
                <a:spcPts val="503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A`B`(C+C`)(D+D`)+A`D(B+B`)(C+C`)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+</a:t>
            </a:r>
            <a:r>
              <a:rPr sz="900" spc="105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ACD`(B+B`)</a:t>
            </a:r>
            <a:endParaRPr sz="900">
              <a:latin typeface="Cambria"/>
              <a:cs typeface="Cambria"/>
            </a:endParaRPr>
          </a:p>
          <a:p>
            <a:pPr marL="351949">
              <a:spcBef>
                <a:spcPts val="506"/>
              </a:spcBef>
            </a:pPr>
            <a:r>
              <a:rPr sz="900" spc="79" dirty="0">
                <a:latin typeface="Cambria"/>
                <a:cs typeface="Cambria"/>
              </a:rPr>
              <a:t>=A`B`C`D`+A`B`C`D+A`B`CD`+A`B`CD+A`BC`D+A`BCD+ABCD`+AB`CD`</a:t>
            </a:r>
            <a:endParaRPr sz="900">
              <a:latin typeface="Cambria"/>
              <a:cs typeface="Cambria"/>
            </a:endParaRPr>
          </a:p>
          <a:p>
            <a:pPr marL="351949">
              <a:spcBef>
                <a:spcPts val="503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53" dirty="0">
                <a:latin typeface="Cambria"/>
                <a:cs typeface="Cambria"/>
              </a:rPr>
              <a:t> </a:t>
            </a:r>
            <a:r>
              <a:rPr sz="900" spc="53" dirty="0">
                <a:solidFill>
                  <a:srgbClr val="00AF50"/>
                </a:solidFill>
                <a:latin typeface="Cambria"/>
                <a:cs typeface="Cambria"/>
              </a:rPr>
              <a:t>0000+0001+0010+0011+0101+0111+1110+1010</a:t>
            </a:r>
            <a:endParaRPr sz="900">
              <a:latin typeface="Cambria"/>
              <a:cs typeface="Cambria"/>
            </a:endParaRPr>
          </a:p>
          <a:p>
            <a:pPr marL="351949">
              <a:spcBef>
                <a:spcPts val="503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∑m</a:t>
            </a:r>
            <a:r>
              <a:rPr sz="900" spc="75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(0,1,2,3,5,7,10,14)</a:t>
            </a:r>
            <a:endParaRPr sz="9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1037" y="1528192"/>
            <a:ext cx="4495940" cy="255439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xfrm>
            <a:off x="18984394" y="7042458"/>
            <a:ext cx="1256797" cy="1088087"/>
          </a:xfrm>
          <a:prstGeom prst="rect">
            <a:avLst/>
          </a:prstGeom>
        </p:spPr>
        <p:txBody>
          <a:bodyPr vert="horz" wrap="square" lIns="0" tIns="4763" rIns="0" bIns="0" rtlCol="0" anchor="b">
            <a:spAutoFit/>
          </a:bodyPr>
          <a:lstStyle/>
          <a:p>
            <a:pPr marL="9525">
              <a:spcBef>
                <a:spcPts val="38"/>
              </a:spcBef>
            </a:pPr>
            <a:r>
              <a:rPr spc="-4" dirty="0"/>
              <a:t>Page</a:t>
            </a:r>
            <a:r>
              <a:rPr spc="-30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7454" y="4217765"/>
            <a:ext cx="3521869" cy="13998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lnSpc>
                <a:spcPct val="112500"/>
              </a:lnSpc>
              <a:spcBef>
                <a:spcPts val="75"/>
              </a:spcBef>
            </a:pPr>
            <a:r>
              <a:rPr sz="900" spc="90" dirty="0">
                <a:latin typeface="Cambria"/>
                <a:cs typeface="Cambria"/>
              </a:rPr>
              <a:t>Q: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Express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56" dirty="0">
                <a:latin typeface="Cambria"/>
                <a:cs typeface="Cambria"/>
              </a:rPr>
              <a:t> </a:t>
            </a:r>
            <a:r>
              <a:rPr sz="900" spc="26" dirty="0">
                <a:latin typeface="Cambria"/>
                <a:cs typeface="Cambria"/>
              </a:rPr>
              <a:t>following</a:t>
            </a:r>
            <a:r>
              <a:rPr sz="900" spc="30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function</a:t>
            </a:r>
            <a:r>
              <a:rPr sz="900" spc="60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into</a:t>
            </a:r>
            <a:r>
              <a:rPr sz="900" spc="41" dirty="0">
                <a:latin typeface="Cambria"/>
                <a:cs typeface="Cambria"/>
              </a:rPr>
              <a:t> </a:t>
            </a:r>
            <a:r>
              <a:rPr sz="900" spc="98" dirty="0">
                <a:latin typeface="Cambria"/>
                <a:cs typeface="Cambria"/>
              </a:rPr>
              <a:t>sum</a:t>
            </a:r>
            <a:r>
              <a:rPr sz="900" spc="101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2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minterms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maxterms:</a:t>
            </a:r>
            <a:endParaRPr sz="900">
              <a:latin typeface="Cambria"/>
              <a:cs typeface="Cambria"/>
            </a:endParaRPr>
          </a:p>
          <a:p>
            <a:pPr marL="1858804">
              <a:spcBef>
                <a:spcPts val="135"/>
              </a:spcBef>
            </a:pPr>
            <a:r>
              <a:rPr sz="900" spc="26" dirty="0">
                <a:latin typeface="Cambria"/>
                <a:cs typeface="Cambria"/>
              </a:rPr>
              <a:t>f=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dirty="0">
                <a:latin typeface="Cambria"/>
                <a:cs typeface="Cambria"/>
              </a:rPr>
              <a:t>(xy+z)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dirty="0">
                <a:latin typeface="Cambria"/>
                <a:cs typeface="Cambria"/>
              </a:rPr>
              <a:t>(y+xz)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135"/>
              </a:spcBef>
            </a:pPr>
            <a:r>
              <a:rPr sz="900" spc="56" dirty="0">
                <a:latin typeface="Cambria"/>
                <a:cs typeface="Cambria"/>
              </a:rPr>
              <a:t>Sol:</a:t>
            </a:r>
            <a:endParaRPr sz="900">
              <a:latin typeface="Cambria"/>
              <a:cs typeface="Cambria"/>
            </a:endParaRPr>
          </a:p>
          <a:p>
            <a:pPr marL="694849">
              <a:spcBef>
                <a:spcPts val="135"/>
              </a:spcBef>
            </a:pP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dirty="0">
                <a:latin typeface="Cambria"/>
                <a:cs typeface="Cambria"/>
              </a:rPr>
              <a:t>(xy+z)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dirty="0">
                <a:latin typeface="Cambria"/>
                <a:cs typeface="Cambria"/>
              </a:rPr>
              <a:t>(y+xz)</a:t>
            </a:r>
            <a:endParaRPr sz="900">
              <a:latin typeface="Cambria"/>
              <a:cs typeface="Cambria"/>
            </a:endParaRPr>
          </a:p>
          <a:p>
            <a:pPr marL="1038225">
              <a:spcBef>
                <a:spcPts val="135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68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xy.y+xy.xz+z.y+z.xz</a:t>
            </a:r>
            <a:endParaRPr sz="900">
              <a:latin typeface="Cambria"/>
              <a:cs typeface="Cambria"/>
            </a:endParaRPr>
          </a:p>
          <a:p>
            <a:pPr marL="1038225">
              <a:spcBef>
                <a:spcPts val="135"/>
              </a:spcBef>
            </a:pPr>
            <a:r>
              <a:rPr sz="900" spc="38" dirty="0">
                <a:latin typeface="Cambria"/>
                <a:cs typeface="Cambria"/>
              </a:rPr>
              <a:t>=xy+xyz+zy+xz</a:t>
            </a:r>
            <a:endParaRPr sz="900">
              <a:latin typeface="Cambria"/>
              <a:cs typeface="Cambria"/>
            </a:endParaRPr>
          </a:p>
          <a:p>
            <a:pPr marL="9525" marR="1622108" indent="1028700">
              <a:lnSpc>
                <a:spcPts val="1215"/>
              </a:lnSpc>
              <a:spcBef>
                <a:spcPts val="64"/>
              </a:spcBef>
            </a:pPr>
            <a:r>
              <a:rPr sz="900" spc="38" dirty="0">
                <a:latin typeface="Cambria"/>
                <a:cs typeface="Cambria"/>
              </a:rPr>
              <a:t>=xy+yz+xz+xyz </a:t>
            </a:r>
            <a:r>
              <a:rPr sz="900" spc="41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Now,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consider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the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0" dirty="0">
                <a:latin typeface="Cambria"/>
                <a:cs typeface="Cambria"/>
              </a:rPr>
              <a:t>truth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table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0" dirty="0">
                <a:latin typeface="Cambria"/>
                <a:cs typeface="Cambria"/>
              </a:rPr>
              <a:t>f: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57018" y="4234910"/>
            <a:ext cx="943928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75" dirty="0">
                <a:latin typeface="Cambria"/>
                <a:cs typeface="Cambria"/>
              </a:rPr>
              <a:t>and </a:t>
            </a:r>
            <a:r>
              <a:rPr sz="900" spc="184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product </a:t>
            </a:r>
            <a:r>
              <a:rPr sz="900" spc="210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of</a:t>
            </a:r>
            <a:endParaRPr sz="900">
              <a:latin typeface="Cambria"/>
              <a:cs typeface="Cambri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082731" y="5795677"/>
          <a:ext cx="1416367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843"/>
                <a:gridCol w="275749"/>
                <a:gridCol w="269558"/>
                <a:gridCol w="270509"/>
                <a:gridCol w="336708"/>
              </a:tblGrid>
              <a:tr h="139445"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x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y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z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f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303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5"/>
                        </a:lnSpc>
                        <a:spcBef>
                          <a:spcPts val="45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0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428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5"/>
                        </a:lnSpc>
                        <a:spcBef>
                          <a:spcPts val="60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1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302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5"/>
                        </a:lnSpc>
                        <a:spcBef>
                          <a:spcPts val="45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2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428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9446"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5"/>
                        </a:lnSpc>
                        <a:spcBef>
                          <a:spcPts val="60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3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9446"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15"/>
                        </a:lnSpc>
                        <a:spcBef>
                          <a:spcPts val="45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4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428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302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5"/>
                        </a:lnSpc>
                        <a:spcBef>
                          <a:spcPts val="45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5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428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9446"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0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5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15"/>
                        </a:lnSpc>
                        <a:spcBef>
                          <a:spcPts val="45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6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428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302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900" dirty="0">
                          <a:latin typeface="Cambria"/>
                          <a:cs typeface="Cambria"/>
                        </a:rPr>
                        <a:t>1</a:t>
                      </a:r>
                      <a:endParaRPr sz="9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5"/>
                        </a:lnSpc>
                        <a:spcBef>
                          <a:spcPts val="45"/>
                        </a:spcBef>
                      </a:pPr>
                      <a:r>
                        <a:rPr sz="1400" spc="135" baseline="4629" dirty="0">
                          <a:latin typeface="Cambria"/>
                          <a:cs typeface="Cambria"/>
                        </a:rPr>
                        <a:t>m</a:t>
                      </a:r>
                      <a:r>
                        <a:rPr sz="600" spc="90" dirty="0">
                          <a:latin typeface="Cambria"/>
                          <a:cs typeface="Cambria"/>
                        </a:rPr>
                        <a:t>7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428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467454" y="7170611"/>
            <a:ext cx="3228499" cy="95359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1949" marR="856298" indent="-342900">
              <a:lnSpc>
                <a:spcPct val="112500"/>
              </a:lnSpc>
              <a:spcBef>
                <a:spcPts val="75"/>
              </a:spcBef>
            </a:pPr>
            <a:r>
              <a:rPr sz="900" spc="45" dirty="0">
                <a:latin typeface="Cambria"/>
                <a:cs typeface="Cambria"/>
              </a:rPr>
              <a:t>The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corresponding</a:t>
            </a:r>
            <a:r>
              <a:rPr sz="900" spc="94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minterms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are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given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by: </a:t>
            </a:r>
            <a:r>
              <a:rPr sz="900" spc="-188" dirty="0">
                <a:latin typeface="Cambria"/>
                <a:cs typeface="Cambria"/>
              </a:rPr>
              <a:t> </a:t>
            </a:r>
            <a:r>
              <a:rPr sz="900" spc="15" dirty="0">
                <a:latin typeface="Cambria"/>
                <a:cs typeface="Cambria"/>
              </a:rPr>
              <a:t>f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8" dirty="0">
                <a:latin typeface="Cambria"/>
                <a:cs typeface="Cambria"/>
              </a:rPr>
              <a:t>xy+yz+xz+xyz</a:t>
            </a:r>
            <a:endParaRPr sz="900">
              <a:latin typeface="Cambria"/>
              <a:cs typeface="Cambria"/>
            </a:endParaRPr>
          </a:p>
          <a:p>
            <a:pPr marL="694849">
              <a:spcBef>
                <a:spcPts val="206"/>
              </a:spcBef>
            </a:pPr>
            <a:r>
              <a:rPr sz="1350" spc="62" baseline="4629" dirty="0">
                <a:latin typeface="Cambria"/>
                <a:cs typeface="Cambria"/>
              </a:rPr>
              <a:t>=</a:t>
            </a:r>
            <a:r>
              <a:rPr sz="1350" spc="113" baseline="4629" dirty="0">
                <a:latin typeface="Cambria"/>
                <a:cs typeface="Cambria"/>
              </a:rPr>
              <a:t> </a:t>
            </a:r>
            <a:r>
              <a:rPr sz="1350" spc="101" baseline="4629" dirty="0">
                <a:latin typeface="Cambria"/>
                <a:cs typeface="Cambria"/>
              </a:rPr>
              <a:t>m</a:t>
            </a:r>
            <a:r>
              <a:rPr sz="600" spc="68" dirty="0">
                <a:latin typeface="Cambria"/>
                <a:cs typeface="Cambria"/>
              </a:rPr>
              <a:t>3</a:t>
            </a:r>
            <a:r>
              <a:rPr sz="600" spc="150" dirty="0">
                <a:latin typeface="Cambria"/>
                <a:cs typeface="Cambria"/>
              </a:rPr>
              <a:t> </a:t>
            </a:r>
            <a:r>
              <a:rPr sz="1350" spc="62" baseline="4629" dirty="0">
                <a:latin typeface="Cambria"/>
                <a:cs typeface="Cambria"/>
              </a:rPr>
              <a:t>+</a:t>
            </a:r>
            <a:r>
              <a:rPr sz="1350" spc="118" baseline="4629" dirty="0">
                <a:latin typeface="Cambria"/>
                <a:cs typeface="Cambria"/>
              </a:rPr>
              <a:t> </a:t>
            </a:r>
            <a:r>
              <a:rPr sz="1350" spc="101" baseline="4629" dirty="0">
                <a:latin typeface="Cambria"/>
                <a:cs typeface="Cambria"/>
              </a:rPr>
              <a:t>m</a:t>
            </a:r>
            <a:r>
              <a:rPr sz="600" spc="68" dirty="0">
                <a:latin typeface="Cambria"/>
                <a:cs typeface="Cambria"/>
              </a:rPr>
              <a:t>5</a:t>
            </a:r>
            <a:r>
              <a:rPr sz="600" spc="150" dirty="0">
                <a:latin typeface="Cambria"/>
                <a:cs typeface="Cambria"/>
              </a:rPr>
              <a:t> </a:t>
            </a:r>
            <a:r>
              <a:rPr sz="1350" spc="78" baseline="4629" dirty="0">
                <a:latin typeface="Cambria"/>
                <a:cs typeface="Cambria"/>
              </a:rPr>
              <a:t>+m</a:t>
            </a:r>
            <a:r>
              <a:rPr sz="600" spc="53" dirty="0">
                <a:latin typeface="Cambria"/>
                <a:cs typeface="Cambria"/>
              </a:rPr>
              <a:t>6</a:t>
            </a:r>
            <a:r>
              <a:rPr sz="600" spc="150" dirty="0">
                <a:latin typeface="Cambria"/>
                <a:cs typeface="Cambria"/>
              </a:rPr>
              <a:t> </a:t>
            </a:r>
            <a:r>
              <a:rPr sz="1350" spc="78" baseline="4629" dirty="0">
                <a:latin typeface="Cambria"/>
                <a:cs typeface="Cambria"/>
              </a:rPr>
              <a:t>+m</a:t>
            </a:r>
            <a:r>
              <a:rPr sz="600" spc="53" dirty="0">
                <a:latin typeface="Cambria"/>
                <a:cs typeface="Cambria"/>
              </a:rPr>
              <a:t>7</a:t>
            </a:r>
            <a:endParaRPr sz="600">
              <a:latin typeface="Cambria"/>
              <a:cs typeface="Cambria"/>
            </a:endParaRPr>
          </a:p>
          <a:p>
            <a:pPr marL="694849">
              <a:spcBef>
                <a:spcPts val="64"/>
              </a:spcBef>
            </a:pPr>
            <a:r>
              <a:rPr sz="900" spc="41" dirty="0">
                <a:latin typeface="Cambria"/>
                <a:cs typeface="Cambria"/>
              </a:rPr>
              <a:t>=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98" dirty="0">
                <a:latin typeface="Cambria"/>
                <a:cs typeface="Cambria"/>
              </a:rPr>
              <a:t>sum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6" dirty="0">
                <a:latin typeface="Cambria"/>
                <a:cs typeface="Cambria"/>
              </a:rPr>
              <a:t>minterms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i.e.</a:t>
            </a:r>
            <a:r>
              <a:rPr sz="900" spc="86" dirty="0">
                <a:latin typeface="Cambria"/>
                <a:cs typeface="Cambria"/>
              </a:rPr>
              <a:t> </a:t>
            </a:r>
            <a:r>
              <a:rPr sz="900" spc="98" dirty="0">
                <a:latin typeface="Cambria"/>
                <a:cs typeface="Cambria"/>
              </a:rPr>
              <a:t>sum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19" dirty="0">
                <a:latin typeface="Cambria"/>
                <a:cs typeface="Cambria"/>
              </a:rPr>
              <a:t>of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53" dirty="0">
                <a:latin typeface="Cambria"/>
                <a:cs typeface="Cambria"/>
              </a:rPr>
              <a:t>products</a:t>
            </a:r>
            <a:endParaRPr sz="900">
              <a:latin typeface="Cambria"/>
              <a:cs typeface="Cambria"/>
            </a:endParaRPr>
          </a:p>
          <a:p>
            <a:pPr marL="9525">
              <a:spcBef>
                <a:spcPts val="135"/>
              </a:spcBef>
            </a:pPr>
            <a:r>
              <a:rPr sz="900" spc="45" dirty="0">
                <a:latin typeface="Cambria"/>
                <a:cs typeface="Cambria"/>
              </a:rPr>
              <a:t>The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9" dirty="0">
                <a:latin typeface="Cambria"/>
                <a:cs typeface="Cambria"/>
              </a:rPr>
              <a:t>corresponding</a:t>
            </a:r>
            <a:r>
              <a:rPr sz="900" spc="90" dirty="0">
                <a:latin typeface="Cambria"/>
                <a:cs typeface="Cambria"/>
              </a:rPr>
              <a:t> </a:t>
            </a:r>
            <a:r>
              <a:rPr sz="900" spc="64" dirty="0">
                <a:latin typeface="Cambria"/>
                <a:cs typeface="Cambria"/>
              </a:rPr>
              <a:t>maxterms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1" dirty="0">
                <a:latin typeface="Cambria"/>
                <a:cs typeface="Cambria"/>
              </a:rPr>
              <a:t>are</a:t>
            </a:r>
            <a:r>
              <a:rPr sz="900" spc="83" dirty="0">
                <a:latin typeface="Cambria"/>
                <a:cs typeface="Cambria"/>
              </a:rPr>
              <a:t> </a:t>
            </a:r>
            <a:r>
              <a:rPr sz="900" spc="34" dirty="0">
                <a:latin typeface="Cambria"/>
                <a:cs typeface="Cambria"/>
              </a:rPr>
              <a:t>given</a:t>
            </a:r>
            <a:r>
              <a:rPr sz="900" spc="79" dirty="0">
                <a:latin typeface="Cambria"/>
                <a:cs typeface="Cambria"/>
              </a:rPr>
              <a:t> </a:t>
            </a:r>
            <a:r>
              <a:rPr sz="900" spc="45" dirty="0">
                <a:latin typeface="Cambria"/>
                <a:cs typeface="Cambria"/>
              </a:rPr>
              <a:t>by:</a:t>
            </a:r>
            <a:endParaRPr sz="900">
              <a:latin typeface="Cambria"/>
              <a:cs typeface="Cambria"/>
            </a:endParaRPr>
          </a:p>
          <a:p>
            <a:pPr marL="351949">
              <a:spcBef>
                <a:spcPts val="214"/>
              </a:spcBef>
            </a:pPr>
            <a:r>
              <a:rPr sz="1350" spc="23" baseline="4629" dirty="0">
                <a:latin typeface="Cambria"/>
                <a:cs typeface="Cambria"/>
              </a:rPr>
              <a:t>f</a:t>
            </a:r>
            <a:r>
              <a:rPr sz="1350" spc="124" baseline="4629" dirty="0">
                <a:latin typeface="Cambria"/>
                <a:cs typeface="Cambria"/>
              </a:rPr>
              <a:t> </a:t>
            </a:r>
            <a:r>
              <a:rPr sz="1350" spc="62" baseline="4629" dirty="0">
                <a:latin typeface="Cambria"/>
                <a:cs typeface="Cambria"/>
              </a:rPr>
              <a:t>=</a:t>
            </a:r>
            <a:r>
              <a:rPr sz="1350" spc="124" baseline="4629" dirty="0">
                <a:latin typeface="Cambria"/>
                <a:cs typeface="Cambria"/>
              </a:rPr>
              <a:t> </a:t>
            </a:r>
            <a:r>
              <a:rPr sz="1350" spc="-5" baseline="4629" dirty="0">
                <a:latin typeface="Cambria"/>
                <a:cs typeface="Cambria"/>
              </a:rPr>
              <a:t>(M</a:t>
            </a:r>
            <a:r>
              <a:rPr sz="600" spc="-4" dirty="0">
                <a:latin typeface="Cambria"/>
                <a:cs typeface="Cambria"/>
              </a:rPr>
              <a:t>0</a:t>
            </a:r>
            <a:r>
              <a:rPr sz="1350" spc="-5" baseline="4629" dirty="0">
                <a:latin typeface="Cambria"/>
                <a:cs typeface="Cambria"/>
              </a:rPr>
              <a:t>)(M</a:t>
            </a:r>
            <a:r>
              <a:rPr sz="600" spc="-4" dirty="0">
                <a:latin typeface="Cambria"/>
                <a:cs typeface="Cambria"/>
              </a:rPr>
              <a:t>1</a:t>
            </a:r>
            <a:r>
              <a:rPr sz="1350" spc="-5" baseline="4629" dirty="0">
                <a:latin typeface="Cambria"/>
                <a:cs typeface="Cambria"/>
              </a:rPr>
              <a:t>)(M</a:t>
            </a:r>
            <a:r>
              <a:rPr sz="600" spc="-4" dirty="0">
                <a:latin typeface="Cambria"/>
                <a:cs typeface="Cambria"/>
              </a:rPr>
              <a:t>2</a:t>
            </a:r>
            <a:r>
              <a:rPr sz="1350" spc="-5" baseline="4629" dirty="0">
                <a:latin typeface="Cambria"/>
                <a:cs typeface="Cambria"/>
              </a:rPr>
              <a:t>)(M</a:t>
            </a:r>
            <a:r>
              <a:rPr sz="600" spc="-4" dirty="0">
                <a:latin typeface="Cambria"/>
                <a:cs typeface="Cambria"/>
              </a:rPr>
              <a:t>4</a:t>
            </a:r>
            <a:r>
              <a:rPr sz="1350" spc="-5" baseline="4629" dirty="0">
                <a:latin typeface="Cambria"/>
                <a:cs typeface="Cambria"/>
              </a:rPr>
              <a:t>)</a:t>
            </a:r>
            <a:r>
              <a:rPr sz="1350" spc="124" baseline="4629" dirty="0">
                <a:latin typeface="Cambria"/>
                <a:cs typeface="Cambria"/>
              </a:rPr>
              <a:t> </a:t>
            </a:r>
            <a:r>
              <a:rPr sz="1350" spc="62" baseline="4629" dirty="0">
                <a:latin typeface="Cambria"/>
                <a:cs typeface="Cambria"/>
              </a:rPr>
              <a:t>=</a:t>
            </a:r>
            <a:r>
              <a:rPr sz="1350" spc="113" baseline="4629" dirty="0">
                <a:latin typeface="Cambria"/>
                <a:cs typeface="Cambria"/>
              </a:rPr>
              <a:t> </a:t>
            </a:r>
            <a:r>
              <a:rPr sz="1350" spc="17" baseline="4629" dirty="0">
                <a:latin typeface="Cambria"/>
                <a:cs typeface="Cambria"/>
              </a:rPr>
              <a:t>(x+y+z)(x+y+z`)(x+y`+z)(x`+y+z)</a:t>
            </a:r>
            <a:endParaRPr sz="1350" baseline="4629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0063" y="1528192"/>
            <a:ext cx="1783080" cy="25027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578059" y="5926741"/>
            <a:ext cx="1427798" cy="13705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8575">
              <a:spcBef>
                <a:spcPts val="79"/>
              </a:spcBef>
            </a:pPr>
            <a:r>
              <a:rPr sz="825" dirty="0">
                <a:latin typeface="Calibri"/>
                <a:cs typeface="Calibri"/>
              </a:rPr>
              <a:t>f</a:t>
            </a:r>
            <a:r>
              <a:rPr sz="825" spc="-4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=</a:t>
            </a:r>
            <a:r>
              <a:rPr sz="825" spc="-4" dirty="0">
                <a:latin typeface="Calibri"/>
                <a:cs typeface="Calibri"/>
              </a:rPr>
              <a:t> 0.0 </a:t>
            </a:r>
            <a:r>
              <a:rPr sz="825" dirty="0">
                <a:latin typeface="Calibri"/>
                <a:cs typeface="Calibri"/>
              </a:rPr>
              <a:t>+</a:t>
            </a:r>
            <a:r>
              <a:rPr sz="825" spc="-8" dirty="0">
                <a:latin typeface="Calibri"/>
                <a:cs typeface="Calibri"/>
              </a:rPr>
              <a:t> </a:t>
            </a:r>
            <a:r>
              <a:rPr sz="825" spc="-4" dirty="0">
                <a:latin typeface="Calibri"/>
                <a:cs typeface="Calibri"/>
              </a:rPr>
              <a:t>0.0 +0.0</a:t>
            </a:r>
            <a:r>
              <a:rPr sz="825" spc="-11" dirty="0">
                <a:latin typeface="Calibri"/>
                <a:cs typeface="Calibri"/>
              </a:rPr>
              <a:t> </a:t>
            </a:r>
            <a:r>
              <a:rPr sz="825" spc="-4" dirty="0">
                <a:latin typeface="Calibri"/>
                <a:cs typeface="Calibri"/>
              </a:rPr>
              <a:t>+0.0.0</a:t>
            </a:r>
            <a:r>
              <a:rPr sz="825" spc="-8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=</a:t>
            </a:r>
            <a:r>
              <a:rPr sz="825" spc="-11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0</a:t>
            </a:r>
            <a:r>
              <a:rPr sz="825" spc="-11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= </a:t>
            </a:r>
            <a:r>
              <a:rPr sz="825" spc="8" dirty="0">
                <a:latin typeface="Calibri"/>
                <a:cs typeface="Calibri"/>
              </a:rPr>
              <a:t>M</a:t>
            </a:r>
            <a:r>
              <a:rPr sz="788" spc="11" baseline="-11904" dirty="0">
                <a:latin typeface="Calibri"/>
                <a:cs typeface="Calibri"/>
              </a:rPr>
              <a:t>0</a:t>
            </a:r>
            <a:endParaRPr sz="788" baseline="-11904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xfrm>
            <a:off x="18984394" y="7042458"/>
            <a:ext cx="1256797" cy="1088087"/>
          </a:xfrm>
          <a:prstGeom prst="rect">
            <a:avLst/>
          </a:prstGeom>
        </p:spPr>
        <p:txBody>
          <a:bodyPr vert="horz" wrap="square" lIns="0" tIns="4763" rIns="0" bIns="0" rtlCol="0" anchor="b">
            <a:spAutoFit/>
          </a:bodyPr>
          <a:lstStyle/>
          <a:p>
            <a:pPr marL="9525">
              <a:spcBef>
                <a:spcPts val="38"/>
              </a:spcBef>
            </a:pPr>
            <a:r>
              <a:rPr spc="-4" dirty="0"/>
              <a:t>Page</a:t>
            </a:r>
            <a:r>
              <a:rPr spc="-30" dirty="0"/>
              <a:t> </a:t>
            </a:r>
            <a:r>
              <a:rPr dirty="0"/>
              <a:t>19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18256" y="6606826"/>
            <a:ext cx="1278731" cy="13657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825" dirty="0">
                <a:latin typeface="Calibri"/>
                <a:cs typeface="Calibri"/>
              </a:rPr>
              <a:t>f</a:t>
            </a:r>
            <a:r>
              <a:rPr sz="825" spc="-8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=</a:t>
            </a:r>
            <a:r>
              <a:rPr sz="825" spc="-8" dirty="0">
                <a:latin typeface="Calibri"/>
                <a:cs typeface="Calibri"/>
              </a:rPr>
              <a:t> </a:t>
            </a:r>
            <a:r>
              <a:rPr sz="825" spc="-4" dirty="0">
                <a:latin typeface="Calibri"/>
                <a:cs typeface="Calibri"/>
              </a:rPr>
              <a:t>1.0+0.1+1.1+1.0.1=</a:t>
            </a:r>
            <a:r>
              <a:rPr sz="825" spc="-15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1</a:t>
            </a:r>
            <a:r>
              <a:rPr sz="825" spc="-11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=m</a:t>
            </a:r>
            <a:r>
              <a:rPr sz="788" baseline="-11904" dirty="0">
                <a:latin typeface="Calibri"/>
                <a:cs typeface="Calibri"/>
              </a:rPr>
              <a:t>5</a:t>
            </a:r>
            <a:endParaRPr sz="788" baseline="-11904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1066</Words>
  <Application>Microsoft Office PowerPoint</Application>
  <PresentationFormat>Custom</PresentationFormat>
  <Paragraphs>198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Calibri</vt:lpstr>
      <vt:lpstr>Cambria</vt:lpstr>
      <vt:lpstr>Century Gothic</vt:lpstr>
      <vt:lpstr>Courier New</vt:lpstr>
      <vt:lpstr>Symbol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aasvi2006@gmail.com</dc:creator>
  <cp:lastModifiedBy>hp</cp:lastModifiedBy>
  <cp:revision>3</cp:revision>
  <dcterms:created xsi:type="dcterms:W3CDTF">2022-07-26T08:12:12Z</dcterms:created>
  <dcterms:modified xsi:type="dcterms:W3CDTF">2022-07-27T07:17:55Z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2020-08-27T00:00:00Z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